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2" r:id="rId5"/>
    <p:sldId id="282" r:id="rId6"/>
    <p:sldId id="264" r:id="rId7"/>
    <p:sldId id="265" r:id="rId8"/>
    <p:sldId id="280" r:id="rId9"/>
    <p:sldId id="266" r:id="rId10"/>
    <p:sldId id="268" r:id="rId11"/>
    <p:sldId id="263" r:id="rId12"/>
    <p:sldId id="283" r:id="rId13"/>
    <p:sldId id="284" r:id="rId14"/>
    <p:sldId id="270" r:id="rId15"/>
    <p:sldId id="271" r:id="rId16"/>
    <p:sldId id="274" r:id="rId17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FEE6"/>
    <a:srgbClr val="FF9900"/>
    <a:srgbClr val="D9D9D9"/>
    <a:srgbClr val="D67583"/>
    <a:srgbClr val="9E324C"/>
    <a:srgbClr val="C66E7E"/>
    <a:srgbClr val="FFFF00"/>
    <a:srgbClr val="73BDD2"/>
    <a:srgbClr val="D69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7"/>
    <p:restoredTop sz="94599"/>
  </p:normalViewPr>
  <p:slideViewPr>
    <p:cSldViewPr snapToGrid="0" snapToObjects="1">
      <p:cViewPr varScale="1">
        <p:scale>
          <a:sx n="78" d="100"/>
          <a:sy n="78" d="100"/>
        </p:scale>
        <p:origin x="17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BE15C-AE57-4CE2-AF19-961EF844EEB2}" type="datetimeFigureOut">
              <a:rPr lang="zh-TW" altLang="en-US" smtClean="0"/>
              <a:t>2026/5/8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9CC61-51BC-425F-814F-14C74EFDF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8661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6FC2D-0F17-48B9-919F-5C26DE3022DB}" type="datetimeFigureOut">
              <a:rPr lang="zh-TW" altLang="en-US" smtClean="0"/>
              <a:t>2026/5/8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A1200-18A5-4AF3-81EE-2F083D1DBF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582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A325-0188-0C47-B0D4-A1746B5AC4B1}" type="datetimeFigureOut">
              <a:rPr kumimoji="1" lang="zh-TW" altLang="en-US" smtClean="0"/>
              <a:t>2026/5/8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661B-D25A-C040-AE29-165FC603E3C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8227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A325-0188-0C47-B0D4-A1746B5AC4B1}" type="datetimeFigureOut">
              <a:rPr kumimoji="1" lang="zh-TW" altLang="en-US" smtClean="0"/>
              <a:t>2026/5/8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661B-D25A-C040-AE29-165FC603E3C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0172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A325-0188-0C47-B0D4-A1746B5AC4B1}" type="datetimeFigureOut">
              <a:rPr kumimoji="1" lang="zh-TW" altLang="en-US" smtClean="0"/>
              <a:t>2026/5/8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661B-D25A-C040-AE29-165FC603E3C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1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A325-0188-0C47-B0D4-A1746B5AC4B1}" type="datetimeFigureOut">
              <a:rPr kumimoji="1" lang="zh-TW" altLang="en-US" smtClean="0"/>
              <a:t>2026/5/8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661B-D25A-C040-AE29-165FC603E3C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5230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A325-0188-0C47-B0D4-A1746B5AC4B1}" type="datetimeFigureOut">
              <a:rPr kumimoji="1" lang="zh-TW" altLang="en-US" smtClean="0"/>
              <a:t>2026/5/8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661B-D25A-C040-AE29-165FC603E3C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4541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A325-0188-0C47-B0D4-A1746B5AC4B1}" type="datetimeFigureOut">
              <a:rPr kumimoji="1" lang="zh-TW" altLang="en-US" smtClean="0"/>
              <a:t>2026/5/8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661B-D25A-C040-AE29-165FC603E3C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8300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A325-0188-0C47-B0D4-A1746B5AC4B1}" type="datetimeFigureOut">
              <a:rPr kumimoji="1" lang="zh-TW" altLang="en-US" smtClean="0"/>
              <a:t>2026/5/8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661B-D25A-C040-AE29-165FC603E3C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2301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A325-0188-0C47-B0D4-A1746B5AC4B1}" type="datetimeFigureOut">
              <a:rPr kumimoji="1" lang="zh-TW" altLang="en-US" smtClean="0"/>
              <a:t>2026/5/8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661B-D25A-C040-AE29-165FC603E3C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5254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A325-0188-0C47-B0D4-A1746B5AC4B1}" type="datetimeFigureOut">
              <a:rPr kumimoji="1" lang="zh-TW" altLang="en-US" smtClean="0"/>
              <a:t>2026/5/8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661B-D25A-C040-AE29-165FC603E3C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6111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A325-0188-0C47-B0D4-A1746B5AC4B1}" type="datetimeFigureOut">
              <a:rPr kumimoji="1" lang="zh-TW" altLang="en-US" smtClean="0"/>
              <a:t>2026/5/8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661B-D25A-C040-AE29-165FC603E3C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7991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A325-0188-0C47-B0D4-A1746B5AC4B1}" type="datetimeFigureOut">
              <a:rPr kumimoji="1" lang="zh-TW" altLang="en-US" smtClean="0"/>
              <a:t>2026/5/8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661B-D25A-C040-AE29-165FC603E3C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0619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DA325-0188-0C47-B0D4-A1746B5AC4B1}" type="datetimeFigureOut">
              <a:rPr kumimoji="1" lang="zh-TW" altLang="en-US" smtClean="0"/>
              <a:t>2026/5/8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D661B-D25A-C040-AE29-165FC603E3C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3985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A56223-D23C-724C-8B3E-2D644F1BF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228600"/>
            <a:ext cx="8145378" cy="31161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TW" sz="6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115</a:t>
            </a:r>
            <a:r>
              <a:rPr kumimoji="1" lang="zh-TW" altLang="en-US" sz="6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年國中教育會考</a:t>
            </a:r>
            <a:br>
              <a:rPr kumimoji="1" lang="en-US" altLang="zh-TW" sz="6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zh-TW" altLang="en-US" sz="6600" b="1" dirty="0">
                <a:solidFill>
                  <a:srgbClr val="6CAF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莊敬高職</a:t>
            </a:r>
            <a:r>
              <a:rPr kumimoji="1" lang="zh-CN" altLang="en-US" sz="6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試場說明</a:t>
            </a:r>
            <a:endParaRPr kumimoji="1" lang="zh-TW" altLang="en-US" sz="6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D3ABA8E-9391-3A4D-89C2-905309281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0168" y="5972259"/>
            <a:ext cx="2755232" cy="476667"/>
          </a:xfrm>
        </p:spPr>
        <p:txBody>
          <a:bodyPr>
            <a:normAutofit/>
          </a:bodyPr>
          <a:lstStyle/>
          <a:p>
            <a:pPr algn="l"/>
            <a:r>
              <a:rPr kumimoji="1" lang="zh-TW" altLang="en-US" b="1" dirty="0">
                <a:solidFill>
                  <a:srgbClr val="D6758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文山國中教務處製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71BB663-6BA9-484E-B02F-9CB4E028A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796" y="3344780"/>
            <a:ext cx="4335236" cy="337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9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1180E6-C9E9-1A41-8150-D8B75FBC64E5}"/>
              </a:ext>
            </a:extLst>
          </p:cNvPr>
          <p:cNvSpPr txBox="1">
            <a:spLocks/>
          </p:cNvSpPr>
          <p:nvPr/>
        </p:nvSpPr>
        <p:spPr>
          <a:xfrm>
            <a:off x="621437" y="88777"/>
            <a:ext cx="8211845" cy="16756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kumimoji="1"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有訂便當的同學</a:t>
            </a:r>
            <a:r>
              <a:rPr kumimoji="1"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5/16(</a:t>
            </a:r>
            <a:r>
              <a:rPr kumimoji="1"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六</a:t>
            </a:r>
            <a:r>
              <a:rPr kumimoji="1"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kumimoji="1"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中午</a:t>
            </a:r>
            <a:r>
              <a:rPr kumimoji="1"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12:00</a:t>
            </a:r>
            <a:r>
              <a:rPr kumimoji="1"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後，</a:t>
            </a:r>
            <a:r>
              <a:rPr kumimoji="1"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務必至文山休息區憑劵領取便當！</a:t>
            </a:r>
          </a:p>
        </p:txBody>
      </p:sp>
      <p:sp>
        <p:nvSpPr>
          <p:cNvPr id="5" name="圓角矩形圖說文字 4">
            <a:extLst>
              <a:ext uri="{FF2B5EF4-FFF2-40B4-BE49-F238E27FC236}">
                <a16:creationId xmlns:a16="http://schemas.microsoft.com/office/drawing/2014/main" id="{F4AE7978-4A23-3A4E-9156-E5725D5598DF}"/>
              </a:ext>
            </a:extLst>
          </p:cNvPr>
          <p:cNvSpPr/>
          <p:nvPr/>
        </p:nvSpPr>
        <p:spPr>
          <a:xfrm>
            <a:off x="2044886" y="1682428"/>
            <a:ext cx="6309834" cy="923296"/>
          </a:xfrm>
          <a:prstGeom prst="wedgeRoundRectCallout">
            <a:avLst>
              <a:gd name="adj1" fmla="val -55060"/>
              <a:gd name="adj2" fmla="val 17794"/>
              <a:gd name="adj3" fmla="val 16667"/>
            </a:avLst>
          </a:prstGeom>
          <a:solidFill>
            <a:srgbClr val="9F2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無提供</a:t>
            </a:r>
            <a:r>
              <a:rPr kumimoji="1" lang="zh-TW" altLang="en-US" sz="28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透明隔板</a:t>
            </a:r>
            <a:r>
              <a:rPr kumimoji="1"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，如果擔心還是可以自己攜帶唷</a:t>
            </a:r>
            <a:r>
              <a:rPr kumimoji="1"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!</a:t>
            </a:r>
            <a:endParaRPr kumimoji="1" lang="zh-TW" alt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122" name="Picture 2" descr="マスクを付けた人の表情のイラスト（女性・笑顔）">
            <a:extLst>
              <a:ext uri="{FF2B5EF4-FFF2-40B4-BE49-F238E27FC236}">
                <a16:creationId xmlns:a16="http://schemas.microsoft.com/office/drawing/2014/main" id="{267818F3-517F-4F01-B795-CBF5DC20F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9" y="1134717"/>
            <a:ext cx="1698901" cy="20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圓角矩形圖說文字 3">
            <a:extLst>
              <a:ext uri="{FF2B5EF4-FFF2-40B4-BE49-F238E27FC236}">
                <a16:creationId xmlns:a16="http://schemas.microsoft.com/office/drawing/2014/main" id="{CD87D9A5-775F-4767-AAA4-267F143FA0D2}"/>
              </a:ext>
            </a:extLst>
          </p:cNvPr>
          <p:cNvSpPr/>
          <p:nvPr/>
        </p:nvSpPr>
        <p:spPr>
          <a:xfrm>
            <a:off x="2945874" y="4763630"/>
            <a:ext cx="4235116" cy="622563"/>
          </a:xfrm>
          <a:prstGeom prst="wedgeRoundRectCallout">
            <a:avLst>
              <a:gd name="adj1" fmla="val 58197"/>
              <a:gd name="adj2" fmla="val 30942"/>
              <a:gd name="adj3" fmla="val 16667"/>
            </a:avLst>
          </a:prstGeom>
          <a:solidFill>
            <a:srgbClr val="73BDD2">
              <a:alpha val="784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拿出文中人的優良水準！</a:t>
            </a:r>
          </a:p>
        </p:txBody>
      </p:sp>
      <p:sp>
        <p:nvSpPr>
          <p:cNvPr id="8" name="圓角矩形圖說文字 4">
            <a:extLst>
              <a:ext uri="{FF2B5EF4-FFF2-40B4-BE49-F238E27FC236}">
                <a16:creationId xmlns:a16="http://schemas.microsoft.com/office/drawing/2014/main" id="{DA32E7CB-A177-4409-B6FF-9710161C966A}"/>
              </a:ext>
            </a:extLst>
          </p:cNvPr>
          <p:cNvSpPr/>
          <p:nvPr/>
        </p:nvSpPr>
        <p:spPr>
          <a:xfrm>
            <a:off x="286659" y="5560176"/>
            <a:ext cx="6603913" cy="622563"/>
          </a:xfrm>
          <a:prstGeom prst="wedgeRoundRectCallout">
            <a:avLst>
              <a:gd name="adj1" fmla="val 60754"/>
              <a:gd name="adj2" fmla="val -37977"/>
              <a:gd name="adj3" fmla="val 16667"/>
            </a:avLst>
          </a:prstGeom>
          <a:solidFill>
            <a:srgbClr val="C66E7E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TW" altLang="en-US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沒做好分類，老師會森七七喔！請注意～</a:t>
            </a:r>
            <a:endParaRPr kumimoji="1" lang="en-US" altLang="zh-TW" sz="2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E7F23DB-5A7A-47CA-834D-314DD8972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003" y="3668539"/>
            <a:ext cx="2821434" cy="313492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376D6E1-87E0-48CD-8E56-D638521C2879}"/>
              </a:ext>
            </a:extLst>
          </p:cNvPr>
          <p:cNvSpPr/>
          <p:nvPr/>
        </p:nvSpPr>
        <p:spPr>
          <a:xfrm>
            <a:off x="471262" y="3462436"/>
            <a:ext cx="5180043" cy="101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60000"/>
              </a:lnSpc>
              <a:buFont typeface="Wingdings" pitchFamily="2" charset="2"/>
              <a:buChar char="l"/>
            </a:pPr>
            <a:r>
              <a:rPr kumimoji="1"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吃完便當之後，請務必把廚餘、垃圾丟在莊敬準備的垃圾桶，也確實分類！</a:t>
            </a:r>
            <a:endParaRPr kumimoji="1" lang="en-US" altLang="zh-TW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Picture 4" descr="會考防疫！北市訂2萬多隔板供考生午餐用│陪考│TVBS新聞網">
            <a:extLst>
              <a:ext uri="{FF2B5EF4-FFF2-40B4-BE49-F238E27FC236}">
                <a16:creationId xmlns:a16="http://schemas.microsoft.com/office/drawing/2014/main" id="{4872F16F-0143-4519-9C8F-D110FBD4D1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13888" r="27767"/>
          <a:stretch/>
        </p:blipFill>
        <p:spPr bwMode="auto">
          <a:xfrm>
            <a:off x="5772222" y="2305342"/>
            <a:ext cx="1881186" cy="166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60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8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1605C79-FF51-819A-A10E-EECBE665F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72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EF912C9-7E1F-0B06-E3CA-8253B184E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圓角矩形圖說文字 3">
            <a:extLst>
              <a:ext uri="{FF2B5EF4-FFF2-40B4-BE49-F238E27FC236}">
                <a16:creationId xmlns:a16="http://schemas.microsoft.com/office/drawing/2014/main" id="{4D80D6C2-EE47-F4C4-1A37-BB8BFDF7279A}"/>
              </a:ext>
            </a:extLst>
          </p:cNvPr>
          <p:cNvSpPr/>
          <p:nvPr/>
        </p:nvSpPr>
        <p:spPr>
          <a:xfrm>
            <a:off x="5899355" y="4598068"/>
            <a:ext cx="2749869" cy="709864"/>
          </a:xfrm>
          <a:prstGeom prst="wedgeRoundRectCallout">
            <a:avLst>
              <a:gd name="adj1" fmla="val -61944"/>
              <a:gd name="adj2" fmla="val 48645"/>
              <a:gd name="adj3" fmla="val 16667"/>
            </a:avLst>
          </a:prstGeom>
          <a:solidFill>
            <a:srgbClr val="73BDD2">
              <a:alpha val="784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文山國中休息區</a:t>
            </a:r>
          </a:p>
        </p:txBody>
      </p:sp>
    </p:spTree>
    <p:extLst>
      <p:ext uri="{BB962C8B-B14F-4D97-AF65-F5344CB8AC3E}">
        <p14:creationId xmlns:p14="http://schemas.microsoft.com/office/powerpoint/2010/main" val="312571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018ECB0-B84A-2174-5B31-F997C334C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圓角矩形圖說文字 3">
            <a:extLst>
              <a:ext uri="{FF2B5EF4-FFF2-40B4-BE49-F238E27FC236}">
                <a16:creationId xmlns:a16="http://schemas.microsoft.com/office/drawing/2014/main" id="{BF1DE7A5-BEA7-0AC2-E971-06CE21B03CB8}"/>
              </a:ext>
            </a:extLst>
          </p:cNvPr>
          <p:cNvSpPr/>
          <p:nvPr/>
        </p:nvSpPr>
        <p:spPr>
          <a:xfrm>
            <a:off x="865239" y="498017"/>
            <a:ext cx="1809136" cy="709864"/>
          </a:xfrm>
          <a:prstGeom prst="wedgeRoundRectCallout">
            <a:avLst>
              <a:gd name="adj1" fmla="val -29034"/>
              <a:gd name="adj2" fmla="val 173302"/>
              <a:gd name="adj3" fmla="val 16667"/>
            </a:avLst>
          </a:prstGeom>
          <a:solidFill>
            <a:srgbClr val="73BDD2">
              <a:alpha val="784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一般試場</a:t>
            </a:r>
          </a:p>
        </p:txBody>
      </p:sp>
      <p:sp>
        <p:nvSpPr>
          <p:cNvPr id="5" name="圓角矩形圖說文字 3">
            <a:extLst>
              <a:ext uri="{FF2B5EF4-FFF2-40B4-BE49-F238E27FC236}">
                <a16:creationId xmlns:a16="http://schemas.microsoft.com/office/drawing/2014/main" id="{50405E2B-7B89-0CFF-D0D8-4F36CBCB9C7F}"/>
              </a:ext>
            </a:extLst>
          </p:cNvPr>
          <p:cNvSpPr/>
          <p:nvPr/>
        </p:nvSpPr>
        <p:spPr>
          <a:xfrm>
            <a:off x="3991898" y="524086"/>
            <a:ext cx="1809136" cy="709864"/>
          </a:xfrm>
          <a:prstGeom prst="wedgeRoundRectCallout">
            <a:avLst>
              <a:gd name="adj1" fmla="val 41075"/>
              <a:gd name="adj2" fmla="val 76346"/>
              <a:gd name="adj3" fmla="val 16667"/>
            </a:avLst>
          </a:prstGeom>
          <a:solidFill>
            <a:srgbClr val="73BDD2">
              <a:alpha val="784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特殊試場</a:t>
            </a:r>
          </a:p>
        </p:txBody>
      </p:sp>
    </p:spTree>
    <p:extLst>
      <p:ext uri="{BB962C8B-B14F-4D97-AF65-F5344CB8AC3E}">
        <p14:creationId xmlns:p14="http://schemas.microsoft.com/office/powerpoint/2010/main" val="310075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6FDB74-4FC8-B941-BFFB-4A29A76D9182}"/>
              </a:ext>
            </a:extLst>
          </p:cNvPr>
          <p:cNvSpPr txBox="1">
            <a:spLocks/>
          </p:cNvSpPr>
          <p:nvPr/>
        </p:nvSpPr>
        <p:spPr>
          <a:xfrm>
            <a:off x="604587" y="359141"/>
            <a:ext cx="7877676" cy="2420154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kumimoji="1" lang="en-US" altLang="zh-TW" sz="5400" b="1" u="sng" dirty="0">
                <a:solidFill>
                  <a:srgbClr val="9E324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5/15</a:t>
            </a:r>
            <a:r>
              <a:rPr kumimoji="1" lang="zh-TW" altLang="en-US" sz="5400" b="1" u="sng" dirty="0">
                <a:solidFill>
                  <a:srgbClr val="9E324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（五）</a:t>
            </a:r>
            <a:r>
              <a:rPr kumimoji="1" lang="en-US" altLang="zh-TW" sz="5400" b="1" u="sng" dirty="0">
                <a:solidFill>
                  <a:srgbClr val="9E324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15:00-17:00</a:t>
            </a:r>
          </a:p>
          <a:p>
            <a:pPr algn="ctr">
              <a:lnSpc>
                <a:spcPct val="150000"/>
              </a:lnSpc>
            </a:pPr>
            <a:r>
              <a:rPr kumimoji="1" lang="zh-TW" altLang="en-US" sz="4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放學後</a:t>
            </a:r>
            <a:r>
              <a:rPr kumimoji="1" lang="zh-TW" altLang="en-US" sz="4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可以</a:t>
            </a:r>
            <a:r>
              <a:rPr kumimoji="1" lang="zh-CN" altLang="en-US" sz="4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至</a:t>
            </a:r>
            <a:r>
              <a:rPr kumimoji="1" lang="zh-TW" altLang="en-US" sz="4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莊敬高職</a:t>
            </a:r>
            <a:r>
              <a:rPr kumimoji="1" lang="zh-CN" altLang="en-US" sz="4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看考場！</a:t>
            </a:r>
            <a:endParaRPr kumimoji="1" lang="zh-TW" altLang="en-US" sz="4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9C34F85-4A71-2947-A50F-66B3B071B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87" y="4078706"/>
            <a:ext cx="2859875" cy="2366547"/>
          </a:xfrm>
          <a:prstGeom prst="rect">
            <a:avLst/>
          </a:prstGeom>
        </p:spPr>
      </p:pic>
      <p:sp>
        <p:nvSpPr>
          <p:cNvPr id="4" name="圓角矩形圖說文字 3">
            <a:extLst>
              <a:ext uri="{FF2B5EF4-FFF2-40B4-BE49-F238E27FC236}">
                <a16:creationId xmlns:a16="http://schemas.microsoft.com/office/drawing/2014/main" id="{EB009FF1-8402-C04E-8BB0-77C188BD3C15}"/>
              </a:ext>
            </a:extLst>
          </p:cNvPr>
          <p:cNvSpPr/>
          <p:nvPr/>
        </p:nvSpPr>
        <p:spPr>
          <a:xfrm>
            <a:off x="818705" y="3074068"/>
            <a:ext cx="3091371" cy="709864"/>
          </a:xfrm>
          <a:prstGeom prst="wedgeRoundRectCallout">
            <a:avLst>
              <a:gd name="adj1" fmla="val -16534"/>
              <a:gd name="adj2" fmla="val 101278"/>
              <a:gd name="adj3" fmla="val 16667"/>
            </a:avLst>
          </a:prstGeom>
          <a:solidFill>
            <a:srgbClr val="73BDD2">
              <a:alpha val="784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家長可以陪同！！</a:t>
            </a:r>
          </a:p>
        </p:txBody>
      </p:sp>
      <p:sp>
        <p:nvSpPr>
          <p:cNvPr id="5" name="圓角矩形圖說文字 3">
            <a:extLst>
              <a:ext uri="{FF2B5EF4-FFF2-40B4-BE49-F238E27FC236}">
                <a16:creationId xmlns:a16="http://schemas.microsoft.com/office/drawing/2014/main" id="{5E136093-C3B3-41A9-93D3-EA2E83333569}"/>
              </a:ext>
            </a:extLst>
          </p:cNvPr>
          <p:cNvSpPr/>
          <p:nvPr/>
        </p:nvSpPr>
        <p:spPr>
          <a:xfrm>
            <a:off x="4168877" y="2635046"/>
            <a:ext cx="4817807" cy="4060722"/>
          </a:xfrm>
          <a:prstGeom prst="wedgeRoundRectCallout">
            <a:avLst>
              <a:gd name="adj1" fmla="val -64834"/>
              <a:gd name="adj2" fmla="val 14977"/>
              <a:gd name="adj3" fmla="val 16667"/>
            </a:avLst>
          </a:prstGeom>
          <a:solidFill>
            <a:srgbClr val="73BDD2">
              <a:alpha val="784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TW" altLang="en-US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捷運：</a:t>
            </a:r>
            <a:r>
              <a:rPr kumimoji="1" lang="zh-TW" altLang="en-US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大坪林</a:t>
            </a:r>
            <a:r>
              <a:rPr kumimoji="1" lang="en-US" altLang="zh-TW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kumimoji="1" lang="zh-TW" altLang="en-US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號出口往民權路方面直走，看到中正路右轉即可到達，步行約</a:t>
            </a:r>
            <a:r>
              <a:rPr kumimoji="1" lang="en-US" altLang="zh-TW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15</a:t>
            </a:r>
            <a:r>
              <a:rPr kumimoji="1" lang="zh-TW" altLang="en-US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分鐘。</a:t>
            </a:r>
            <a:endParaRPr kumimoji="1" lang="en-US" altLang="zh-TW" sz="2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公車：</a:t>
            </a:r>
            <a:r>
              <a:rPr kumimoji="1" lang="zh-TW" altLang="en-US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綠</a:t>
            </a:r>
            <a:r>
              <a:rPr kumimoji="1" lang="en-US" altLang="zh-TW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kumimoji="1" lang="zh-TW" altLang="en-US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綠</a:t>
            </a:r>
            <a:r>
              <a:rPr kumimoji="1" lang="en-US" altLang="zh-TW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</a:t>
            </a:r>
            <a:r>
              <a:rPr kumimoji="1" lang="zh-TW" altLang="en-US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kumimoji="1" lang="zh-TW" altLang="en-US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綠</a:t>
            </a:r>
            <a:r>
              <a:rPr kumimoji="1" lang="en-US" altLang="zh-TW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</a:t>
            </a:r>
            <a:r>
              <a:rPr kumimoji="1" lang="zh-TW" altLang="en-US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kumimoji="1" lang="zh-TW" altLang="en-US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綠</a:t>
            </a:r>
            <a:r>
              <a:rPr kumimoji="1" lang="en-US" altLang="zh-TW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1073</a:t>
            </a:r>
            <a:r>
              <a:rPr kumimoji="1" lang="zh-TW" altLang="en-US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kumimoji="1" lang="zh-TW" altLang="en-US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紅</a:t>
            </a:r>
            <a:r>
              <a:rPr kumimoji="1" lang="en-US" altLang="zh-TW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1080</a:t>
            </a:r>
            <a:r>
              <a:rPr kumimoji="1" lang="zh-TW" altLang="en-US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kumimoji="1" lang="en-US" altLang="zh-TW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254</a:t>
            </a:r>
            <a:r>
              <a:rPr kumimoji="1" lang="zh-TW" altLang="en-US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kumimoji="1" lang="en-US" altLang="zh-TW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290</a:t>
            </a:r>
            <a:r>
              <a:rPr kumimoji="1" lang="zh-TW" altLang="en-US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kumimoji="1" lang="en-US" altLang="zh-TW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672</a:t>
            </a:r>
            <a:r>
              <a:rPr kumimoji="1" lang="zh-TW" altLang="en-US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kumimoji="1" lang="en-US" altLang="zh-TW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673</a:t>
            </a:r>
            <a:r>
              <a:rPr kumimoji="1" lang="zh-TW" altLang="en-US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kumimoji="1" lang="en-US" altLang="zh-TW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905</a:t>
            </a:r>
            <a:r>
              <a:rPr kumimoji="1" lang="zh-TW" altLang="en-US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kumimoji="1" lang="en-US" altLang="zh-TW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906</a:t>
            </a:r>
            <a:r>
              <a:rPr kumimoji="1" lang="zh-TW" altLang="en-US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kumimoji="1" lang="en-US" altLang="zh-TW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907</a:t>
            </a:r>
            <a:r>
              <a:rPr kumimoji="1" lang="zh-TW" altLang="en-US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kumimoji="1" lang="en-US" altLang="zh-TW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909</a:t>
            </a:r>
            <a:r>
              <a:rPr kumimoji="1" lang="zh-TW" altLang="en-US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kumimoji="1" lang="en-US" altLang="zh-TW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918</a:t>
            </a:r>
            <a:r>
              <a:rPr kumimoji="1" lang="zh-TW" altLang="en-US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kumimoji="1" lang="en-US" altLang="zh-TW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930</a:t>
            </a:r>
            <a:r>
              <a:rPr kumimoji="1" lang="zh-TW" altLang="en-US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「莊敬中學」站下車。</a:t>
            </a:r>
            <a:endParaRPr kumimoji="1" lang="en-US" altLang="zh-TW" sz="2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綠</a:t>
            </a:r>
            <a:r>
              <a:rPr kumimoji="1" lang="en-US" altLang="zh-TW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kumimoji="1" lang="zh-TW" altLang="en-US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「遠東工業城」站下車</a:t>
            </a:r>
          </a:p>
        </p:txBody>
      </p:sp>
    </p:spTree>
    <p:extLst>
      <p:ext uri="{BB962C8B-B14F-4D97-AF65-F5344CB8AC3E}">
        <p14:creationId xmlns:p14="http://schemas.microsoft.com/office/powerpoint/2010/main" val="373049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7BB6592-15F9-4460-AB57-B4C6FBA7B253}"/>
              </a:ext>
            </a:extLst>
          </p:cNvPr>
          <p:cNvSpPr/>
          <p:nvPr/>
        </p:nvSpPr>
        <p:spPr>
          <a:xfrm>
            <a:off x="0" y="4053699"/>
            <a:ext cx="9144000" cy="972676"/>
          </a:xfrm>
          <a:prstGeom prst="rect">
            <a:avLst/>
          </a:prstGeom>
          <a:solidFill>
            <a:srgbClr val="FFF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380AD7C-7C67-4619-BA62-8785E563C704}"/>
              </a:ext>
            </a:extLst>
          </p:cNvPr>
          <p:cNvSpPr/>
          <p:nvPr/>
        </p:nvSpPr>
        <p:spPr>
          <a:xfrm>
            <a:off x="0" y="1519110"/>
            <a:ext cx="9144000" cy="972676"/>
          </a:xfrm>
          <a:prstGeom prst="rect">
            <a:avLst/>
          </a:prstGeom>
          <a:solidFill>
            <a:srgbClr val="FFF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C8A2E5E-3411-4E47-B826-84F992CD76CF}"/>
              </a:ext>
            </a:extLst>
          </p:cNvPr>
          <p:cNvSpPr txBox="1">
            <a:spLocks/>
          </p:cNvSpPr>
          <p:nvPr/>
        </p:nvSpPr>
        <p:spPr>
          <a:xfrm>
            <a:off x="311316" y="193547"/>
            <a:ext cx="5499937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5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提醒同學：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3DDE306-E52C-B144-AF6C-F781709F2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06" y="1631026"/>
            <a:ext cx="1022076" cy="843213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98681156-1616-0840-8483-247C43E02E51}"/>
              </a:ext>
            </a:extLst>
          </p:cNvPr>
          <p:cNvSpPr txBox="1">
            <a:spLocks/>
          </p:cNvSpPr>
          <p:nvPr/>
        </p:nvSpPr>
        <p:spPr>
          <a:xfrm>
            <a:off x="1329382" y="2491786"/>
            <a:ext cx="7533882" cy="15147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kumimoji="1"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准考證每一堂都會檢查，如果遺失請帶</a:t>
            </a:r>
            <a:br>
              <a:rPr kumimoji="1"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【</a:t>
            </a:r>
            <a:r>
              <a:rPr kumimoji="1" lang="zh-CN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身分證</a:t>
            </a:r>
            <a:r>
              <a:rPr kumimoji="1"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件</a:t>
            </a:r>
            <a:r>
              <a:rPr kumimoji="1" lang="zh-CN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＋證件照</a:t>
            </a:r>
            <a:r>
              <a:rPr kumimoji="1" lang="en-US" altLang="zh-CN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】</a:t>
            </a:r>
            <a:r>
              <a:rPr kumimoji="1"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申請補發</a:t>
            </a:r>
            <a:r>
              <a:rPr kumimoji="1"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9DB6971-CA7F-F540-B293-17978F51D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27" y="2817579"/>
            <a:ext cx="1046234" cy="863143"/>
          </a:xfrm>
          <a:prstGeom prst="rect">
            <a:avLst/>
          </a:prstGeo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48EDE073-AA1B-A344-AF0D-87C7F05EE632}"/>
              </a:ext>
            </a:extLst>
          </p:cNvPr>
          <p:cNvSpPr txBox="1">
            <a:spLocks/>
          </p:cNvSpPr>
          <p:nvPr/>
        </p:nvSpPr>
        <p:spPr>
          <a:xfrm>
            <a:off x="1329382" y="1613481"/>
            <a:ext cx="7533882" cy="87830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可自主</a:t>
            </a:r>
            <a:r>
              <a:rPr kumimoji="1"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戴口罩</a:t>
            </a:r>
            <a:r>
              <a:rPr kumimoji="1"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，顏色以素色、無字樣為主。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E66B681-597C-A04F-BBCE-B0415972C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7" y="4118431"/>
            <a:ext cx="1022076" cy="843213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5C4A353B-0A09-174B-8900-EC69014E83D3}"/>
              </a:ext>
            </a:extLst>
          </p:cNvPr>
          <p:cNvSpPr txBox="1">
            <a:spLocks/>
          </p:cNvSpPr>
          <p:nvPr/>
        </p:nvSpPr>
        <p:spPr>
          <a:xfrm>
            <a:off x="1317303" y="4100886"/>
            <a:ext cx="7558040" cy="87830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盡量早點來（</a:t>
            </a:r>
            <a:r>
              <a:rPr kumimoji="1"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7:00</a:t>
            </a:r>
            <a:r>
              <a:rPr kumimoji="1"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後），一定要穿校服喲！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12494663-67FF-2D40-8AF8-4700FCD88242}"/>
              </a:ext>
            </a:extLst>
          </p:cNvPr>
          <p:cNvSpPr txBox="1">
            <a:spLocks/>
          </p:cNvSpPr>
          <p:nvPr/>
        </p:nvSpPr>
        <p:spPr>
          <a:xfrm>
            <a:off x="1341460" y="5056015"/>
            <a:ext cx="7971215" cy="15147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kumimoji="1"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同學可至文山國中休息區尋求支援！各班可以派兩位同學來領便當唷！</a:t>
            </a:r>
            <a:endParaRPr kumimoji="1"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D00BE24A-2156-CD4B-B63B-64BC21F01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06" y="5381808"/>
            <a:ext cx="1046234" cy="86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3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9582EFEB-5C32-B69E-804B-8C0240E46779}"/>
              </a:ext>
            </a:extLst>
          </p:cNvPr>
          <p:cNvSpPr txBox="1"/>
          <p:nvPr/>
        </p:nvSpPr>
        <p:spPr>
          <a:xfrm>
            <a:off x="668594" y="894735"/>
            <a:ext cx="77281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祝福九年級同學</a:t>
            </a:r>
            <a:endParaRPr lang="en-US" altLang="zh-TW" sz="4000" dirty="0"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  <a:p>
            <a:pPr algn="ctr"/>
            <a:endParaRPr lang="en-US" altLang="zh-TW" sz="4000" dirty="0"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  <a:p>
            <a:r>
              <a:rPr lang="zh-TW" altLang="en-US" sz="8000" b="1" dirty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追分成功</a:t>
            </a:r>
            <a:endParaRPr lang="en-US" altLang="zh-TW" sz="8000" b="1" dirty="0">
              <a:solidFill>
                <a:srgbClr val="FF000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  <a:p>
            <a:endParaRPr lang="en-US" altLang="zh-TW" sz="4000" b="1" dirty="0">
              <a:solidFill>
                <a:srgbClr val="FF000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  <a:p>
            <a:r>
              <a:rPr lang="zh-TW" altLang="en-US" sz="8000" b="1" dirty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金榜題名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043A62E-5290-1B8A-00A3-7FDAD1104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120" y="2721712"/>
            <a:ext cx="3558107" cy="334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8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EC6135-4724-F14F-ABA3-1F85A675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08" y="2073610"/>
            <a:ext cx="7886700" cy="1325563"/>
          </a:xfrm>
        </p:spPr>
        <p:txBody>
          <a:bodyPr>
            <a:normAutofit/>
          </a:bodyPr>
          <a:lstStyle/>
          <a:p>
            <a:r>
              <a:rPr kumimoji="1" lang="zh-TW" altLang="en-US" sz="6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當各位走進莊敬高職時，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82380193-9504-0045-B8CA-0CE991D6FC95}"/>
              </a:ext>
            </a:extLst>
          </p:cNvPr>
          <p:cNvSpPr txBox="1">
            <a:spLocks/>
          </p:cNvSpPr>
          <p:nvPr/>
        </p:nvSpPr>
        <p:spPr>
          <a:xfrm>
            <a:off x="460208" y="304415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b="1" dirty="0">
                <a:solidFill>
                  <a:srgbClr val="B65C3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請先務必檢查</a:t>
            </a:r>
            <a:r>
              <a:rPr kumimoji="1" lang="en-US" altLang="zh-TW" b="1" dirty="0">
                <a:solidFill>
                  <a:srgbClr val="B65C3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</a:t>
            </a:r>
            <a:endParaRPr kumimoji="1" lang="zh-TW" altLang="en-US" b="1" dirty="0">
              <a:solidFill>
                <a:srgbClr val="B65C3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829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F22792E6-1869-4641-82E3-032BEBD6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064" y="493288"/>
            <a:ext cx="9144000" cy="1907257"/>
          </a:xfrm>
        </p:spPr>
        <p:txBody>
          <a:bodyPr>
            <a:normAutofit/>
          </a:bodyPr>
          <a:lstStyle/>
          <a:p>
            <a:r>
              <a:rPr kumimoji="1" lang="zh-TW" altLang="en-US" sz="93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准考證有沒有帶！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26DEF16B-5AE9-FC49-9B0A-42DFE0449220}"/>
              </a:ext>
            </a:extLst>
          </p:cNvPr>
          <p:cNvSpPr txBox="1">
            <a:spLocks/>
          </p:cNvSpPr>
          <p:nvPr/>
        </p:nvSpPr>
        <p:spPr>
          <a:xfrm>
            <a:off x="571499" y="1800718"/>
            <a:ext cx="7952874" cy="1907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8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准考證有沒有帶！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07DC58E5-8DA5-3142-B5E9-A451D4A78C35}"/>
              </a:ext>
            </a:extLst>
          </p:cNvPr>
          <p:cNvSpPr txBox="1">
            <a:spLocks/>
          </p:cNvSpPr>
          <p:nvPr/>
        </p:nvSpPr>
        <p:spPr>
          <a:xfrm>
            <a:off x="935453" y="3011899"/>
            <a:ext cx="7224965" cy="1907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7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准考證有沒有帶！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202E813A-61CF-F245-8FC8-71919AA4DCF5}"/>
              </a:ext>
            </a:extLst>
          </p:cNvPr>
          <p:cNvSpPr txBox="1">
            <a:spLocks/>
          </p:cNvSpPr>
          <p:nvPr/>
        </p:nvSpPr>
        <p:spPr>
          <a:xfrm>
            <a:off x="3296651" y="4692319"/>
            <a:ext cx="3753853" cy="347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很重要所以說三次</a:t>
            </a:r>
            <a:endParaRPr kumimoji="1" lang="zh-TW" altLang="en-US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ED3F66B-397D-45F7-984A-4E86EA207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22" y="4510166"/>
            <a:ext cx="2357761" cy="227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1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5D35C7-1146-2C4A-82B3-3CBADFA998EF}"/>
              </a:ext>
            </a:extLst>
          </p:cNvPr>
          <p:cNvSpPr txBox="1">
            <a:spLocks/>
          </p:cNvSpPr>
          <p:nvPr/>
        </p:nvSpPr>
        <p:spPr>
          <a:xfrm>
            <a:off x="276726" y="0"/>
            <a:ext cx="78867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教務處溫馨提醒：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3B0D5F09-15FD-D849-BA7F-7E2FA18B4902}"/>
              </a:ext>
            </a:extLst>
          </p:cNvPr>
          <p:cNvSpPr txBox="1">
            <a:spLocks/>
          </p:cNvSpPr>
          <p:nvPr/>
        </p:nvSpPr>
        <p:spPr>
          <a:xfrm>
            <a:off x="0" y="1649914"/>
            <a:ext cx="9144000" cy="3170069"/>
          </a:xfrm>
          <a:prstGeom prst="rect">
            <a:avLst/>
          </a:prstGeom>
          <a:solidFill>
            <a:srgbClr val="D67583">
              <a:alpha val="30980"/>
            </a:srgbClr>
          </a:solidFill>
        </p:spPr>
        <p:txBody>
          <a:bodyPr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kumimoji="1" lang="zh-TW" altLang="en-US" sz="57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當你的腳踏進莊敬高職的那一刻起，</a:t>
            </a:r>
            <a:endParaRPr kumimoji="1" lang="en-US" altLang="zh-TW" sz="57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kumimoji="1" lang="zh-TW" altLang="en-US" sz="8500" b="1" dirty="0">
                <a:solidFill>
                  <a:srgbClr val="9E324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准考證都</a:t>
            </a:r>
            <a:r>
              <a:rPr kumimoji="1" lang="zh-TW" altLang="en-US" sz="2600" b="1" dirty="0">
                <a:solidFill>
                  <a:srgbClr val="9E324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（給我）</a:t>
            </a:r>
            <a:r>
              <a:rPr kumimoji="1" lang="zh-TW" altLang="en-US" sz="8500" b="1" dirty="0">
                <a:solidFill>
                  <a:srgbClr val="9E324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保管好！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9F23F670-EF1A-E448-82C4-CDD39838E19F}"/>
              </a:ext>
            </a:extLst>
          </p:cNvPr>
          <p:cNvSpPr txBox="1">
            <a:spLocks/>
          </p:cNvSpPr>
          <p:nvPr/>
        </p:nvSpPr>
        <p:spPr>
          <a:xfrm>
            <a:off x="138363" y="4855359"/>
            <a:ext cx="8867274" cy="17455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zh-TW" altLang="en-US" sz="25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如果已經噗嚨共弄丟，請</a:t>
            </a:r>
            <a:r>
              <a:rPr kumimoji="1" lang="en-US" altLang="zh-TW" sz="25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5/16(</a:t>
            </a:r>
            <a:r>
              <a:rPr kumimoji="1" lang="zh-TW" altLang="en-US" sz="25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六</a:t>
            </a:r>
            <a:r>
              <a:rPr kumimoji="1" lang="en-US" altLang="zh-TW" sz="25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kumimoji="1" lang="zh-TW" altLang="en-US" sz="25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一早來休息區找老師</a:t>
            </a:r>
            <a:r>
              <a:rPr kumimoji="1" lang="en-US" altLang="zh-TW" sz="25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!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zh-TW" altLang="en-US" sz="25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考試過程不強制戴口罩，自主配戴請以</a:t>
            </a:r>
            <a:r>
              <a:rPr kumimoji="1" lang="zh-TW" altLang="en-US" sz="2500" b="1" dirty="0">
                <a:solidFill>
                  <a:srgbClr val="D6758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素色、無字樣</a:t>
            </a:r>
            <a:r>
              <a:rPr kumimoji="1" lang="zh-TW" altLang="en-US" sz="25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為主唷！</a:t>
            </a:r>
            <a:endParaRPr kumimoji="1" lang="en-US" altLang="zh-TW" sz="25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DFA1D94-67E4-384F-BE11-7A977F0B6FAC}"/>
              </a:ext>
            </a:extLst>
          </p:cNvPr>
          <p:cNvSpPr/>
          <p:nvPr/>
        </p:nvSpPr>
        <p:spPr>
          <a:xfrm>
            <a:off x="1421034" y="899274"/>
            <a:ext cx="3526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除了一定要穿</a:t>
            </a:r>
            <a:r>
              <a:rPr kumimoji="1" lang="zh-TW" altLang="en-US" sz="2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校服</a:t>
            </a:r>
            <a:r>
              <a:rPr kumimoji="1"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之外</a:t>
            </a:r>
            <a:r>
              <a:rPr kumimoji="1"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</a:t>
            </a:r>
            <a:endParaRPr lang="zh-TW" altLang="en-US" sz="2400" dirty="0"/>
          </a:p>
        </p:txBody>
      </p:sp>
      <p:pic>
        <p:nvPicPr>
          <p:cNvPr id="1026" name="Picture 2" descr="教科書のイラスト（中高5教科セット）">
            <a:extLst>
              <a:ext uri="{FF2B5EF4-FFF2-40B4-BE49-F238E27FC236}">
                <a16:creationId xmlns:a16="http://schemas.microsoft.com/office/drawing/2014/main" id="{8B070691-F35E-493F-963C-06F88BEB6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326">
            <a:off x="5030512" y="8093"/>
            <a:ext cx="3982238" cy="241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42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C4C80BE-6111-4B06-92AB-70BE403635F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159797" y="-176291"/>
            <a:ext cx="6868791" cy="7199791"/>
          </a:xfrm>
          <a:prstGeom prst="rect">
            <a:avLst/>
          </a:prstGeom>
        </p:spPr>
      </p:pic>
      <p:pic>
        <p:nvPicPr>
          <p:cNvPr id="4100" name="Picture 4" descr="咳をする人のイラスト（女性）">
            <a:extLst>
              <a:ext uri="{FF2B5EF4-FFF2-40B4-BE49-F238E27FC236}">
                <a16:creationId xmlns:a16="http://schemas.microsoft.com/office/drawing/2014/main" id="{9B2ADAA5-611B-48CE-8AF6-AE10E57D9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4" y="2299"/>
            <a:ext cx="2599030" cy="284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鼻づまりのイラスト（男性）">
            <a:extLst>
              <a:ext uri="{FF2B5EF4-FFF2-40B4-BE49-F238E27FC236}">
                <a16:creationId xmlns:a16="http://schemas.microsoft.com/office/drawing/2014/main" id="{A63E1103-9831-42BB-869C-4E63877B8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510" y="4109592"/>
            <a:ext cx="2848252" cy="284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マスクを付けた人のイラスト（東南アジア人女性）">
            <a:extLst>
              <a:ext uri="{FF2B5EF4-FFF2-40B4-BE49-F238E27FC236}">
                <a16:creationId xmlns:a16="http://schemas.microsoft.com/office/drawing/2014/main" id="{253F8446-A2BF-42C1-A74E-649321704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17" y="4226414"/>
            <a:ext cx="2164176" cy="284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マスクを付けた人のイラスト（アジア人男性）">
            <a:extLst>
              <a:ext uri="{FF2B5EF4-FFF2-40B4-BE49-F238E27FC236}">
                <a16:creationId xmlns:a16="http://schemas.microsoft.com/office/drawing/2014/main" id="{B7DD02DE-5C82-4123-B778-8C4F4DA8E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61" y="-10791"/>
            <a:ext cx="2164176" cy="284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二等辺三角形のイラスト">
            <a:extLst>
              <a:ext uri="{FF2B5EF4-FFF2-40B4-BE49-F238E27FC236}">
                <a16:creationId xmlns:a16="http://schemas.microsoft.com/office/drawing/2014/main" id="{0EA2B68B-7EE9-48DF-B7E5-45A295CD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47753" y="3057984"/>
            <a:ext cx="1092674" cy="83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二等辺三角形のイラスト">
            <a:extLst>
              <a:ext uri="{FF2B5EF4-FFF2-40B4-BE49-F238E27FC236}">
                <a16:creationId xmlns:a16="http://schemas.microsoft.com/office/drawing/2014/main" id="{25E1B632-DA43-4427-A6AD-015368ECB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3574" y="3264861"/>
            <a:ext cx="1092674" cy="83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FD884B93-F0B5-4DEB-951A-A9BF20D0DBEC}"/>
              </a:ext>
            </a:extLst>
          </p:cNvPr>
          <p:cNvSpPr txBox="1"/>
          <p:nvPr/>
        </p:nvSpPr>
        <p:spPr>
          <a:xfrm>
            <a:off x="1060601" y="2444488"/>
            <a:ext cx="685315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4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【</a:t>
            </a:r>
            <a:r>
              <a:rPr kumimoji="1" lang="zh-TW" altLang="en-US" sz="4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流感、感冒</a:t>
            </a:r>
            <a:r>
              <a:rPr kumimoji="1" lang="en-US" altLang="zh-TW" sz="4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】</a:t>
            </a:r>
          </a:p>
          <a:p>
            <a:pPr algn="ctr"/>
            <a:r>
              <a:rPr kumimoji="1"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沒有規定需特別隔離</a:t>
            </a:r>
            <a:endParaRPr kumimoji="1"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kumimoji="1"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但是請</a:t>
            </a:r>
            <a:r>
              <a:rPr kumimoji="1" lang="zh-TW" altLang="en-US" sz="3200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隨時戴上口罩</a:t>
            </a:r>
            <a:r>
              <a:rPr kumimoji="1"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保護自己與他人</a:t>
            </a:r>
            <a:endParaRPr kumimoji="1"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26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28FECC-CB67-5A41-B450-D5ABC4F750A4}"/>
              </a:ext>
            </a:extLst>
          </p:cNvPr>
          <p:cNvSpPr txBox="1">
            <a:spLocks/>
          </p:cNvSpPr>
          <p:nvPr/>
        </p:nvSpPr>
        <p:spPr>
          <a:xfrm>
            <a:off x="604587" y="359141"/>
            <a:ext cx="3016918" cy="1018506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4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要考試囉</a:t>
            </a:r>
            <a:r>
              <a:rPr kumimoji="1" lang="en-US" altLang="zh-TW" sz="4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</a:t>
            </a:r>
            <a:endParaRPr kumimoji="1" lang="zh-TW" altLang="en-US" sz="4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0AA8273-B9A2-F94C-BCDF-9A3C13866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66" y="2382252"/>
            <a:ext cx="4150303" cy="4573337"/>
          </a:xfrm>
          <a:prstGeom prst="rect">
            <a:avLst/>
          </a:prstGeom>
        </p:spPr>
      </p:pic>
      <p:sp>
        <p:nvSpPr>
          <p:cNvPr id="4" name="圓角矩形圖說文字 3">
            <a:extLst>
              <a:ext uri="{FF2B5EF4-FFF2-40B4-BE49-F238E27FC236}">
                <a16:creationId xmlns:a16="http://schemas.microsoft.com/office/drawing/2014/main" id="{29352962-E8A1-2B4D-AEA9-6950C449451A}"/>
              </a:ext>
            </a:extLst>
          </p:cNvPr>
          <p:cNvSpPr/>
          <p:nvPr/>
        </p:nvSpPr>
        <p:spPr>
          <a:xfrm>
            <a:off x="3681663" y="1118937"/>
            <a:ext cx="5101389" cy="2129589"/>
          </a:xfrm>
          <a:prstGeom prst="wedgeRoundRectCallout">
            <a:avLst>
              <a:gd name="adj1" fmla="val -49586"/>
              <a:gd name="adj2" fmla="val 77270"/>
              <a:gd name="adj3" fmla="val 16667"/>
            </a:avLst>
          </a:prstGeom>
          <a:solidFill>
            <a:srgbClr val="73BDD2">
              <a:alpha val="784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B1714782-1169-DB45-8401-D131B772CFE0}"/>
              </a:ext>
            </a:extLst>
          </p:cNvPr>
          <p:cNvSpPr txBox="1">
            <a:spLocks/>
          </p:cNvSpPr>
          <p:nvPr/>
        </p:nvSpPr>
        <p:spPr>
          <a:xfrm>
            <a:off x="3801979" y="868394"/>
            <a:ext cx="4680284" cy="2530495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kumimoji="1"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戴口罩的話，在檢查身份時，記得要把口罩暫時拉下來。</a:t>
            </a:r>
            <a:br>
              <a:rPr kumimoji="1"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</a:t>
            </a:r>
            <a:r>
              <a:rPr kumimoji="1" lang="zh-TW" altLang="en-US" sz="32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那就要記得戴回去喔！</a:t>
            </a:r>
            <a:r>
              <a:rPr kumimoji="1"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085CC306-1591-AC46-8913-AA84006999F4}"/>
              </a:ext>
            </a:extLst>
          </p:cNvPr>
          <p:cNvSpPr txBox="1">
            <a:spLocks/>
          </p:cNvSpPr>
          <p:nvPr/>
        </p:nvSpPr>
        <p:spPr>
          <a:xfrm>
            <a:off x="4213470" y="3892183"/>
            <a:ext cx="4569582" cy="1540042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kumimoji="1" lang="zh-TW" altLang="en-US" sz="3200" b="1" dirty="0">
                <a:solidFill>
                  <a:srgbClr val="B65C3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教室裡面沒有時鐘可以看，</a:t>
            </a:r>
            <a:endParaRPr kumimoji="1" lang="en-US" altLang="zh-TW" sz="3200" b="1" dirty="0">
              <a:solidFill>
                <a:srgbClr val="B65C3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kumimoji="1" lang="zh-TW" altLang="en-US" sz="3200" b="1" dirty="0">
                <a:solidFill>
                  <a:srgbClr val="B65C3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所以要記得帶手錶！</a:t>
            </a: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9AD98067-BC1F-FF42-8011-B1315B5FE699}"/>
              </a:ext>
            </a:extLst>
          </p:cNvPr>
          <p:cNvSpPr txBox="1">
            <a:spLocks/>
          </p:cNvSpPr>
          <p:nvPr/>
        </p:nvSpPr>
        <p:spPr>
          <a:xfrm>
            <a:off x="3263566" y="6280486"/>
            <a:ext cx="5757110" cy="37297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zh-TW" altLang="en-US" sz="2000" b="1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記得看考試注意事項那張Ｂ</a:t>
            </a:r>
            <a:r>
              <a:rPr kumimoji="1" lang="en-US" altLang="zh-TW" sz="2000" b="1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</a:t>
            </a:r>
            <a:r>
              <a:rPr kumimoji="1" lang="zh-TW" altLang="en-US" sz="2000" b="1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，滿滿的重點，要看！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A873F67-B212-48A2-AEAF-3DC6B3E2FE38}"/>
              </a:ext>
            </a:extLst>
          </p:cNvPr>
          <p:cNvSpPr/>
          <p:nvPr/>
        </p:nvSpPr>
        <p:spPr>
          <a:xfrm>
            <a:off x="4304076" y="5418450"/>
            <a:ext cx="4616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b="1" u="sng" dirty="0">
                <a:solidFill>
                  <a:srgbClr val="FF0000"/>
                </a:solidFill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</a:t>
            </a:r>
            <a:r>
              <a:rPr kumimoji="1" lang="zh-TW" altLang="en-US" sz="2000" b="1" u="sng" dirty="0">
                <a:solidFill>
                  <a:srgbClr val="FF0000"/>
                </a:solidFill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母湯戴智慧型手錶！小時鐘也不行</a:t>
            </a:r>
            <a:r>
              <a:rPr kumimoji="1" lang="en-US" altLang="zh-TW" sz="2000" b="1" u="sng" dirty="0">
                <a:solidFill>
                  <a:srgbClr val="FF0000"/>
                </a:solidFill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!</a:t>
            </a:r>
            <a:r>
              <a:rPr kumimoji="1" lang="zh-TW" altLang="en-US" b="1" u="sng" dirty="0">
                <a:solidFill>
                  <a:srgbClr val="FF0000"/>
                </a:solidFill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lang="zh-TW" altLang="en-US" u="sng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1900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0279E71-C11A-8D42-A692-4E6EE99E8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73" y="442290"/>
            <a:ext cx="3079636" cy="3332940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1435600F-4844-5148-ABF7-E14C9799632C}"/>
              </a:ext>
            </a:extLst>
          </p:cNvPr>
          <p:cNvSpPr txBox="1">
            <a:spLocks/>
          </p:cNvSpPr>
          <p:nvPr/>
        </p:nvSpPr>
        <p:spPr>
          <a:xfrm>
            <a:off x="4394447" y="1228641"/>
            <a:ext cx="4572000" cy="119352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kumimoji="1"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冷氣會開，也會開窗戶，</a:t>
            </a:r>
            <a:endParaRPr kumimoji="1" lang="en-US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kumimoji="1"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如果怕冷的可以帶薄長袖外套喔！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7D4B52F-93A9-4B44-B516-903E31A75148}"/>
              </a:ext>
            </a:extLst>
          </p:cNvPr>
          <p:cNvSpPr txBox="1">
            <a:spLocks/>
          </p:cNvSpPr>
          <p:nvPr/>
        </p:nvSpPr>
        <p:spPr>
          <a:xfrm>
            <a:off x="4394447" y="623632"/>
            <a:ext cx="3840080" cy="6864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kumimoji="1" lang="zh-TW" altLang="en-US" sz="2800" b="1" dirty="0">
                <a:solidFill>
                  <a:srgbClr val="D69C6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保持平常心，努力衝刺！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D50FED7B-334A-274F-A2AF-B490F5FBE5E0}"/>
              </a:ext>
            </a:extLst>
          </p:cNvPr>
          <p:cNvSpPr txBox="1">
            <a:spLocks/>
          </p:cNvSpPr>
          <p:nvPr/>
        </p:nvSpPr>
        <p:spPr>
          <a:xfrm>
            <a:off x="0" y="4051626"/>
            <a:ext cx="9144000" cy="820149"/>
          </a:xfrm>
          <a:prstGeom prst="rect">
            <a:avLst/>
          </a:prstGeom>
          <a:solidFill>
            <a:srgbClr val="D67583">
              <a:alpha val="32157"/>
            </a:srgbClr>
          </a:solidFill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kumimoji="1"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每一題都</a:t>
            </a:r>
            <a:r>
              <a:rPr kumimoji="1" lang="zh-TW" altLang="en-US" sz="1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（給我）</a:t>
            </a:r>
            <a:r>
              <a:rPr kumimoji="1"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好好寫，不要浪費得分的機會！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0C73857B-4692-4599-A74E-486AFE4537D6}"/>
              </a:ext>
            </a:extLst>
          </p:cNvPr>
          <p:cNvSpPr txBox="1">
            <a:spLocks/>
          </p:cNvSpPr>
          <p:nvPr/>
        </p:nvSpPr>
        <p:spPr>
          <a:xfrm>
            <a:off x="0" y="4997558"/>
            <a:ext cx="9144000" cy="820149"/>
          </a:xfrm>
          <a:prstGeom prst="rect">
            <a:avLst/>
          </a:prstGeom>
          <a:solidFill>
            <a:schemeClr val="accent4">
              <a:lumMod val="60000"/>
              <a:lumOff val="40000"/>
              <a:alpha val="32157"/>
            </a:schemeClr>
          </a:solidFill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kumimoji="1"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不可以抄寫答案，以免扣分。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6E92E4C7-FE68-4623-A8AB-BBCE149609F0}"/>
              </a:ext>
            </a:extLst>
          </p:cNvPr>
          <p:cNvSpPr txBox="1">
            <a:spLocks/>
          </p:cNvSpPr>
          <p:nvPr/>
        </p:nvSpPr>
        <p:spPr>
          <a:xfrm>
            <a:off x="0" y="5943491"/>
            <a:ext cx="9144000" cy="820149"/>
          </a:xfrm>
          <a:prstGeom prst="rect">
            <a:avLst/>
          </a:prstGeom>
          <a:solidFill>
            <a:schemeClr val="accent6">
              <a:lumMod val="40000"/>
              <a:lumOff val="60000"/>
              <a:alpha val="32157"/>
            </a:schemeClr>
          </a:solidFill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kumimoji="1"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考試時不能喝水或吃東西。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D3A099E-830B-4DD4-8E6D-F7DC5A81E24A}"/>
              </a:ext>
            </a:extLst>
          </p:cNvPr>
          <p:cNvSpPr txBox="1">
            <a:spLocks/>
          </p:cNvSpPr>
          <p:nvPr/>
        </p:nvSpPr>
        <p:spPr>
          <a:xfrm>
            <a:off x="4003829" y="2683943"/>
            <a:ext cx="5089118" cy="11059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kumimoji="1"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有同學提問是否可以戴耳塞</a:t>
            </a:r>
            <a:r>
              <a:rPr kumimoji="1"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</a:p>
          <a:p>
            <a:pPr>
              <a:lnSpc>
                <a:spcPct val="150000"/>
              </a:lnSpc>
            </a:pPr>
            <a:r>
              <a:rPr kumimoji="1" lang="zh-TW" altLang="en-US" sz="2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可以唷</a:t>
            </a:r>
            <a:r>
              <a:rPr kumimoji="1" lang="en-US" altLang="zh-TW" sz="2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!</a:t>
            </a:r>
            <a:r>
              <a:rPr kumimoji="1" lang="zh-TW" altLang="en-US" sz="2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沒有問題</a:t>
            </a:r>
            <a:r>
              <a:rPr kumimoji="1" lang="en-US" altLang="zh-TW" sz="2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!</a:t>
            </a:r>
            <a:r>
              <a:rPr kumimoji="1" lang="zh-TW" altLang="en-US" sz="2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要告知監考老師</a:t>
            </a:r>
            <a:r>
              <a:rPr kumimoji="1" lang="en-US" altLang="zh-TW" sz="2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~</a:t>
            </a:r>
            <a:endParaRPr kumimoji="1" lang="zh-TW" altLang="en-US" sz="2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083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マスク頭痛のイラスト（女性）">
            <a:extLst>
              <a:ext uri="{FF2B5EF4-FFF2-40B4-BE49-F238E27FC236}">
                <a16:creationId xmlns:a16="http://schemas.microsoft.com/office/drawing/2014/main" id="{1D26DE40-8A03-40C6-ABCE-4F7E62650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2" y="2068106"/>
            <a:ext cx="35718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圓角矩形圖說文字 3">
            <a:extLst>
              <a:ext uri="{FF2B5EF4-FFF2-40B4-BE49-F238E27FC236}">
                <a16:creationId xmlns:a16="http://schemas.microsoft.com/office/drawing/2014/main" id="{02CB5277-7F18-4B79-AE3A-AAFDA76D2608}"/>
              </a:ext>
            </a:extLst>
          </p:cNvPr>
          <p:cNvSpPr/>
          <p:nvPr/>
        </p:nvSpPr>
        <p:spPr>
          <a:xfrm>
            <a:off x="3659127" y="532310"/>
            <a:ext cx="5040574" cy="2118023"/>
          </a:xfrm>
          <a:prstGeom prst="wedgeRoundRectCallout">
            <a:avLst>
              <a:gd name="adj1" fmla="val -62458"/>
              <a:gd name="adj2" fmla="val 37295"/>
              <a:gd name="adj3" fmla="val 16667"/>
            </a:avLst>
          </a:prstGeom>
          <a:solidFill>
            <a:srgbClr val="73BDD2">
              <a:alpha val="784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如果當天考試過程中，身體不舒服、有</a:t>
            </a:r>
            <a:r>
              <a:rPr kumimoji="1"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發燒</a:t>
            </a:r>
            <a:r>
              <a:rPr kumimoji="1"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或</a:t>
            </a:r>
            <a:r>
              <a:rPr kumimoji="1"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咳嗽</a:t>
            </a:r>
            <a:r>
              <a:rPr kumimoji="1"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的症狀。也請立即和老師們連絡</a:t>
            </a:r>
            <a:r>
              <a:rPr kumimoji="1" lang="en-US" altLang="zh-TW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!</a:t>
            </a:r>
            <a:endParaRPr kumimoji="1" lang="zh-TW" altLang="en-US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圓角矩形圖說文字 3">
            <a:extLst>
              <a:ext uri="{FF2B5EF4-FFF2-40B4-BE49-F238E27FC236}">
                <a16:creationId xmlns:a16="http://schemas.microsoft.com/office/drawing/2014/main" id="{17F6FEEE-52C3-4795-8A8C-CA094B899B4B}"/>
              </a:ext>
            </a:extLst>
          </p:cNvPr>
          <p:cNvSpPr/>
          <p:nvPr/>
        </p:nvSpPr>
        <p:spPr>
          <a:xfrm>
            <a:off x="3518564" y="3429000"/>
            <a:ext cx="4932978" cy="1480351"/>
          </a:xfrm>
          <a:prstGeom prst="wedgeRoundRectCallout">
            <a:avLst>
              <a:gd name="adj1" fmla="val -59816"/>
              <a:gd name="adj2" fmla="val -41505"/>
              <a:gd name="adj3" fmla="val 16667"/>
            </a:avLst>
          </a:prstGeom>
          <a:solidFill>
            <a:srgbClr val="D9D9D9">
              <a:alpha val="784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如果有</a:t>
            </a:r>
            <a:r>
              <a:rPr kumimoji="1" lang="zh-TW" altLang="en-US" sz="2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地震</a:t>
            </a:r>
            <a:r>
              <a:rPr kumimoji="1"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發生的話，也請按照監考老師的指示行動唷</a:t>
            </a:r>
            <a:r>
              <a:rPr kumimoji="1" lang="en-US" altLang="zh-TW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!</a:t>
            </a:r>
            <a:endParaRPr kumimoji="1" lang="zh-TW" altLang="en-US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827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3A66D6-88B4-FC4A-9522-13E06AFA57B9}"/>
              </a:ext>
            </a:extLst>
          </p:cNvPr>
          <p:cNvSpPr txBox="1">
            <a:spLocks/>
          </p:cNvSpPr>
          <p:nvPr/>
        </p:nvSpPr>
        <p:spPr>
          <a:xfrm>
            <a:off x="311316" y="109326"/>
            <a:ext cx="5499937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5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中午吃飯有兩種：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7DE66E5-3DAC-F44D-AC35-915AB066D676}"/>
              </a:ext>
            </a:extLst>
          </p:cNvPr>
          <p:cNvSpPr txBox="1">
            <a:spLocks/>
          </p:cNvSpPr>
          <p:nvPr/>
        </p:nvSpPr>
        <p:spPr>
          <a:xfrm>
            <a:off x="1643812" y="1520153"/>
            <a:ext cx="1588169" cy="1198980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7611CDB3-F187-8B48-9255-910DB6E2A75A}"/>
              </a:ext>
            </a:extLst>
          </p:cNvPr>
          <p:cNvSpPr txBox="1">
            <a:spLocks/>
          </p:cNvSpPr>
          <p:nvPr/>
        </p:nvSpPr>
        <p:spPr>
          <a:xfrm>
            <a:off x="0" y="1505827"/>
            <a:ext cx="9143999" cy="1116850"/>
          </a:xfrm>
          <a:prstGeom prst="rect">
            <a:avLst/>
          </a:prstGeom>
          <a:solidFill>
            <a:srgbClr val="D67583">
              <a:alpha val="22353"/>
            </a:srgbClr>
          </a:solidFill>
        </p:spPr>
        <p:txBody>
          <a:bodyPr numCol="1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TW" altLang="en-US" sz="5400" b="1" dirty="0">
                <a:solidFill>
                  <a:srgbClr val="9E324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學校代訂、</a:t>
            </a:r>
            <a:r>
              <a:rPr kumimoji="1" lang="zh-TW" altLang="en-US" sz="3600" b="1" dirty="0">
                <a:solidFill>
                  <a:srgbClr val="9E324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（家長牌）</a:t>
            </a:r>
            <a:r>
              <a:rPr kumimoji="1" lang="zh-TW" altLang="en-US" sz="5400" b="1" dirty="0">
                <a:solidFill>
                  <a:srgbClr val="9E324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外送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CDAF9C4-D713-474E-A226-358403481B04}"/>
              </a:ext>
            </a:extLst>
          </p:cNvPr>
          <p:cNvSpPr txBox="1">
            <a:spLocks/>
          </p:cNvSpPr>
          <p:nvPr/>
        </p:nvSpPr>
        <p:spPr>
          <a:xfrm>
            <a:off x="6040720" y="1459998"/>
            <a:ext cx="2605472" cy="1198980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6BC944E-F953-8248-9DAF-9D7886D13822}"/>
              </a:ext>
            </a:extLst>
          </p:cNvPr>
          <p:cNvSpPr txBox="1">
            <a:spLocks/>
          </p:cNvSpPr>
          <p:nvPr/>
        </p:nvSpPr>
        <p:spPr>
          <a:xfrm>
            <a:off x="0" y="2693615"/>
            <a:ext cx="9143999" cy="226875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kumimoji="1" lang="zh-TW" altLang="en-US" sz="1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（家長牌）</a:t>
            </a:r>
            <a:r>
              <a:rPr kumimoji="1"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外送便當</a:t>
            </a:r>
            <a:r>
              <a:rPr kumimoji="1"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  <a:br>
              <a:rPr kumimoji="1"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家長可以進入校園，所以請同學與家長約好指定地點領取，或直接送到試場</a:t>
            </a:r>
            <a:r>
              <a:rPr kumimoji="1"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~</a:t>
            </a:r>
            <a:r>
              <a:rPr kumimoji="1"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建議大家在試場或休息區吃</a:t>
            </a:r>
            <a:r>
              <a:rPr kumimoji="1"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還有冷氣可以吹</a:t>
            </a:r>
            <a:r>
              <a:rPr kumimoji="1"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!)</a:t>
            </a:r>
            <a:endParaRPr kumimoji="1" lang="zh-TW" alt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圓角矩形圖說文字 6">
            <a:extLst>
              <a:ext uri="{FF2B5EF4-FFF2-40B4-BE49-F238E27FC236}">
                <a16:creationId xmlns:a16="http://schemas.microsoft.com/office/drawing/2014/main" id="{D65CA0C7-8F58-A542-A516-F7F06BE31428}"/>
              </a:ext>
            </a:extLst>
          </p:cNvPr>
          <p:cNvSpPr/>
          <p:nvPr/>
        </p:nvSpPr>
        <p:spPr>
          <a:xfrm>
            <a:off x="2007797" y="5419117"/>
            <a:ext cx="4656132" cy="980464"/>
          </a:xfrm>
          <a:prstGeom prst="wedgeRoundRectCallout">
            <a:avLst>
              <a:gd name="adj1" fmla="val 56833"/>
              <a:gd name="adj2" fmla="val 3129"/>
              <a:gd name="adj3" fmla="val 16667"/>
            </a:avLst>
          </a:prstGeom>
          <a:solidFill>
            <a:srgbClr val="9F2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也請大家注意</a:t>
            </a:r>
            <a:r>
              <a:rPr kumimoji="1" lang="zh-TW" altLang="en-US" sz="28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用餐禮儀</a:t>
            </a:r>
            <a:r>
              <a:rPr kumimoji="1"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唷</a:t>
            </a:r>
            <a:r>
              <a:rPr kumimoji="1"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!</a:t>
            </a:r>
            <a:br>
              <a:rPr kumimoji="1"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穿著文中制服代表文中人</a:t>
            </a:r>
            <a:r>
              <a:rPr kumimoji="1"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kumimoji="1" lang="zh-TW" alt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31ABB76-C5BA-A444-9301-68227CDB8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976" y="4701568"/>
            <a:ext cx="1837687" cy="22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7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1733</TotalTime>
  <Words>677</Words>
  <Application>Microsoft Office PowerPoint</Application>
  <PresentationFormat>如螢幕大小 (4:3)</PresentationFormat>
  <Paragraphs>62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王漢宗特圓體繁</vt:lpstr>
      <vt:lpstr>Microsoft JhengHei</vt:lpstr>
      <vt:lpstr>Arial</vt:lpstr>
      <vt:lpstr>Calibri</vt:lpstr>
      <vt:lpstr>Calibri Light</vt:lpstr>
      <vt:lpstr>Wingdings</vt:lpstr>
      <vt:lpstr>Office 佈景主題</vt:lpstr>
      <vt:lpstr>115年國中教育會考 莊敬高職試場說明</vt:lpstr>
      <vt:lpstr>當各位走進莊敬高職時，</vt:lpstr>
      <vt:lpstr>准考證有沒有帶！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user</cp:lastModifiedBy>
  <cp:revision>111</cp:revision>
  <cp:lastPrinted>2020-05-11T04:17:00Z</cp:lastPrinted>
  <dcterms:created xsi:type="dcterms:W3CDTF">2020-05-06T10:11:54Z</dcterms:created>
  <dcterms:modified xsi:type="dcterms:W3CDTF">2026-05-08T08:01:24Z</dcterms:modified>
</cp:coreProperties>
</file>