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388" r:id="rId2"/>
    <p:sldId id="629" r:id="rId3"/>
    <p:sldId id="605" r:id="rId4"/>
    <p:sldId id="644" r:id="rId5"/>
    <p:sldId id="557" r:id="rId6"/>
    <p:sldId id="612" r:id="rId7"/>
    <p:sldId id="265" r:id="rId8"/>
    <p:sldId id="267" r:id="rId9"/>
    <p:sldId id="598" r:id="rId10"/>
    <p:sldId id="596" r:id="rId11"/>
    <p:sldId id="597" r:id="rId12"/>
    <p:sldId id="639" r:id="rId13"/>
    <p:sldId id="613" r:id="rId14"/>
    <p:sldId id="392" r:id="rId15"/>
    <p:sldId id="261" r:id="rId16"/>
    <p:sldId id="393" r:id="rId17"/>
    <p:sldId id="614" r:id="rId18"/>
    <p:sldId id="577" r:id="rId19"/>
    <p:sldId id="511" r:id="rId20"/>
    <p:sldId id="268" r:id="rId21"/>
    <p:sldId id="269" r:id="rId22"/>
    <p:sldId id="513" r:id="rId23"/>
    <p:sldId id="284" r:id="rId24"/>
    <p:sldId id="615" r:id="rId25"/>
    <p:sldId id="355" r:id="rId26"/>
    <p:sldId id="637" r:id="rId27"/>
    <p:sldId id="636" r:id="rId28"/>
    <p:sldId id="632" r:id="rId29"/>
    <p:sldId id="633" r:id="rId30"/>
    <p:sldId id="643" r:id="rId31"/>
    <p:sldId id="530" r:id="rId32"/>
    <p:sldId id="297" r:id="rId33"/>
    <p:sldId id="587" r:id="rId34"/>
    <p:sldId id="585" r:id="rId35"/>
    <p:sldId id="397" r:id="rId36"/>
    <p:sldId id="448" r:id="rId37"/>
    <p:sldId id="616" r:id="rId38"/>
    <p:sldId id="599" r:id="rId39"/>
    <p:sldId id="626" r:id="rId40"/>
    <p:sldId id="602" r:id="rId41"/>
    <p:sldId id="406" r:id="rId42"/>
    <p:sldId id="422" r:id="rId43"/>
    <p:sldId id="638" r:id="rId44"/>
    <p:sldId id="640" r:id="rId45"/>
    <p:sldId id="641" r:id="rId46"/>
    <p:sldId id="642" r:id="rId47"/>
    <p:sldId id="541" r:id="rId48"/>
    <p:sldId id="631" r:id="rId49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張瓊文" initials="張瓊文" lastIdx="2" clrIdx="0">
    <p:extLst>
      <p:ext uri="{19B8F6BF-5375-455C-9EA6-DF929625EA0E}">
        <p15:presenceInfo xmlns:p15="http://schemas.microsoft.com/office/powerpoint/2012/main" userId="S-1-5-21-2729163122-2193551008-4048885071-2723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D8AB7E"/>
    <a:srgbClr val="50B9D3"/>
    <a:srgbClr val="4A97E4"/>
    <a:srgbClr val="61A3E7"/>
    <a:srgbClr val="6B401C"/>
    <a:srgbClr val="E9CDCC"/>
    <a:srgbClr val="E00122"/>
    <a:srgbClr val="FB6979"/>
    <a:srgbClr val="008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30" autoAdjust="0"/>
    <p:restoredTop sz="91945" autoAdjust="0"/>
  </p:normalViewPr>
  <p:slideViewPr>
    <p:cSldViewPr snapToGrid="0">
      <p:cViewPr varScale="1">
        <p:scale>
          <a:sx n="77" d="100"/>
          <a:sy n="77" d="100"/>
        </p:scale>
        <p:origin x="480" y="6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70" d="100"/>
        <a:sy n="170" d="100"/>
      </p:scale>
      <p:origin x="0" y="-25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4BCB14-7665-4D54-9F51-262F1C6D946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A7A90394-EC0A-47E6-BD37-D69F7FFDB221}">
      <dgm:prSet phldrT="[文字]"/>
      <dgm:spPr/>
      <dgm:t>
        <a:bodyPr/>
        <a:lstStyle/>
        <a:p>
          <a:r>
            <a:rPr lang="zh-TW" altLang="en-US">
              <a:latin typeface="微軟正黑體" panose="020B0604030504040204" pitchFamily="34" charset="-120"/>
              <a:ea typeface="微軟正黑體" panose="020B0604030504040204" pitchFamily="34" charset="-120"/>
            </a:rPr>
            <a:t>中餐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8E515D-87FA-4B95-B9E5-DBE6D25D369D}" type="parTrans" cxnId="{3E0AAFFA-6381-439A-9C8D-4766A33AD4F5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70EAB3-8FE0-4B7F-AB54-155B22CE15C6}" type="sibTrans" cxnId="{3E0AAFFA-6381-439A-9C8D-4766A33AD4F5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1DC722-4E8E-4A52-A496-906F5CFC8236}">
      <dgm:prSet phldrT="[文字]"/>
      <dgm:spPr/>
      <dgm:t>
        <a:bodyPr/>
        <a:lstStyle/>
        <a:p>
          <a:r>
            <a:rPr lang="zh-TW" altLang="en-US">
              <a:latin typeface="微軟正黑體" panose="020B0604030504040204" pitchFamily="34" charset="-120"/>
              <a:ea typeface="微軟正黑體" panose="020B0604030504040204" pitchFamily="34" charset="-120"/>
            </a:rPr>
            <a:t>西餐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F1442B-D9DE-4B12-84AF-358BCCFF2BCF}" type="parTrans" cxnId="{97E1B580-FAFF-4286-B561-D6FC59269D32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50339A2-E87F-4E48-A6EC-4505CE16E057}" type="sibTrans" cxnId="{97E1B580-FAFF-4286-B561-D6FC59269D32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D38DCB-A3AB-47EC-AB43-1210354A66C1}">
      <dgm:prSet phldrT="[文字]"/>
      <dgm:spPr/>
      <dgm:t>
        <a:bodyPr/>
        <a:lstStyle/>
        <a:p>
          <a:r>
            <a:rPr lang="zh-TW" altLang="en-US">
              <a:latin typeface="微軟正黑體" panose="020B0604030504040204" pitchFamily="34" charset="-120"/>
              <a:ea typeface="微軟正黑體" panose="020B0604030504040204" pitchFamily="34" charset="-120"/>
            </a:rPr>
            <a:t>烘焙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847EE0-173A-4EC2-B9C1-2B38E583D68A}" type="parTrans" cxnId="{E1F4EB9D-4DB9-4873-9DFC-E177137875D1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F83599-88B1-4EC0-942D-BEE59FB4CA98}" type="sibTrans" cxnId="{E1F4EB9D-4DB9-4873-9DFC-E177137875D1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7D8C80-85B1-4A5C-98A0-8F96734DD729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飲調</a:t>
          </a:r>
        </a:p>
      </dgm:t>
    </dgm:pt>
    <dgm:pt modelId="{4C2F3343-9764-44C1-96B0-B41407F1D5F8}" type="parTrans" cxnId="{5D717BB0-8472-4DD1-A3F2-6D199DFC684E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FC8211-5E17-435A-B467-D08F951F4047}" type="sibTrans" cxnId="{5D717BB0-8472-4DD1-A3F2-6D199DFC684E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2C82B6-17B2-441F-81DF-DAC632577A9F}">
      <dgm:prSet/>
      <dgm:spPr/>
      <dgm:t>
        <a:bodyPr/>
        <a:lstStyle/>
        <a:p>
          <a:r>
            <a:rPr lang="zh-TW" altLang="en-US">
              <a:latin typeface="微軟正黑體" panose="020B0604030504040204" pitchFamily="34" charset="-120"/>
              <a:ea typeface="微軟正黑體" panose="020B0604030504040204" pitchFamily="34" charset="-120"/>
            </a:rPr>
            <a:t>異料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23F54E-091C-457D-A3AE-48FA9DC1E78C}" type="parTrans" cxnId="{CC5D4FEE-30BD-477B-8B1D-3C1512B2794B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9832DA-1DCD-4F35-A7B0-5221F91DA951}" type="sibTrans" cxnId="{CC5D4FEE-30BD-477B-8B1D-3C1512B2794B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C337311-B064-4C54-8C71-14A16CF9AD14}" type="pres">
      <dgm:prSet presAssocID="{BB4BCB14-7665-4D54-9F51-262F1C6D946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E00DD1-7B8F-4D81-9D80-3BF0808F1D11}" type="pres">
      <dgm:prSet presAssocID="{A7A90394-EC0A-47E6-BD37-D69F7FFDB22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179FBB-A854-472C-803A-528C4CE723F4}" type="pres">
      <dgm:prSet presAssocID="{8970EAB3-8FE0-4B7F-AB54-155B22CE15C6}" presName="sibTrans" presStyleCnt="0"/>
      <dgm:spPr/>
    </dgm:pt>
    <dgm:pt modelId="{C2163687-FF67-458C-8255-CD1270EFDACD}" type="pres">
      <dgm:prSet presAssocID="{9A1DC722-4E8E-4A52-A496-906F5CFC823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53A01C-4799-4A76-9DCE-79847FB96BC6}" type="pres">
      <dgm:prSet presAssocID="{E50339A2-E87F-4E48-A6EC-4505CE16E057}" presName="sibTrans" presStyleCnt="0"/>
      <dgm:spPr/>
    </dgm:pt>
    <dgm:pt modelId="{B0B1FEBA-F8FB-44F7-9060-F1EB55E1FE0A}" type="pres">
      <dgm:prSet presAssocID="{9FD38DCB-A3AB-47EC-AB43-1210354A66C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58ED96A-E7AC-4987-968E-0E5AB9EC3012}" type="pres">
      <dgm:prSet presAssocID="{07F83599-88B1-4EC0-942D-BEE59FB4CA98}" presName="sibTrans" presStyleCnt="0"/>
      <dgm:spPr/>
    </dgm:pt>
    <dgm:pt modelId="{2C5A771B-01F7-440A-AC9C-0E1AE3CA1423}" type="pres">
      <dgm:prSet presAssocID="{0A7D8C80-85B1-4A5C-98A0-8F96734DD72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5008AAC-C0B0-4F10-865E-2A065296ABFE}" type="pres">
      <dgm:prSet presAssocID="{F6FC8211-5E17-435A-B467-D08F951F4047}" presName="sibTrans" presStyleCnt="0"/>
      <dgm:spPr/>
    </dgm:pt>
    <dgm:pt modelId="{8E12C0FD-72C6-425C-A834-4A49B43F3C7C}" type="pres">
      <dgm:prSet presAssocID="{0B2C82B6-17B2-441F-81DF-DAC632577A9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72B267C-58CF-4343-9AEF-1300587A202B}" type="presOf" srcId="{BB4BCB14-7665-4D54-9F51-262F1C6D9460}" destId="{1C337311-B064-4C54-8C71-14A16CF9AD14}" srcOrd="0" destOrd="0" presId="urn:microsoft.com/office/officeart/2005/8/layout/default"/>
    <dgm:cxn modelId="{97E1B580-FAFF-4286-B561-D6FC59269D32}" srcId="{BB4BCB14-7665-4D54-9F51-262F1C6D9460}" destId="{9A1DC722-4E8E-4A52-A496-906F5CFC8236}" srcOrd="1" destOrd="0" parTransId="{10F1442B-D9DE-4B12-84AF-358BCCFF2BCF}" sibTransId="{E50339A2-E87F-4E48-A6EC-4505CE16E057}"/>
    <dgm:cxn modelId="{5D717BB0-8472-4DD1-A3F2-6D199DFC684E}" srcId="{BB4BCB14-7665-4D54-9F51-262F1C6D9460}" destId="{0A7D8C80-85B1-4A5C-98A0-8F96734DD729}" srcOrd="3" destOrd="0" parTransId="{4C2F3343-9764-44C1-96B0-B41407F1D5F8}" sibTransId="{F6FC8211-5E17-435A-B467-D08F951F4047}"/>
    <dgm:cxn modelId="{34AD2BE3-2661-428B-9579-E8945179CF79}" type="presOf" srcId="{0B2C82B6-17B2-441F-81DF-DAC632577A9F}" destId="{8E12C0FD-72C6-425C-A834-4A49B43F3C7C}" srcOrd="0" destOrd="0" presId="urn:microsoft.com/office/officeart/2005/8/layout/default"/>
    <dgm:cxn modelId="{E1F4EB9D-4DB9-4873-9DFC-E177137875D1}" srcId="{BB4BCB14-7665-4D54-9F51-262F1C6D9460}" destId="{9FD38DCB-A3AB-47EC-AB43-1210354A66C1}" srcOrd="2" destOrd="0" parTransId="{3B847EE0-173A-4EC2-B9C1-2B38E583D68A}" sibTransId="{07F83599-88B1-4EC0-942D-BEE59FB4CA98}"/>
    <dgm:cxn modelId="{B5D4578C-5250-4CCC-A8EE-70FB809EB235}" type="presOf" srcId="{A7A90394-EC0A-47E6-BD37-D69F7FFDB221}" destId="{86E00DD1-7B8F-4D81-9D80-3BF0808F1D11}" srcOrd="0" destOrd="0" presId="urn:microsoft.com/office/officeart/2005/8/layout/default"/>
    <dgm:cxn modelId="{CC5D4FEE-30BD-477B-8B1D-3C1512B2794B}" srcId="{BB4BCB14-7665-4D54-9F51-262F1C6D9460}" destId="{0B2C82B6-17B2-441F-81DF-DAC632577A9F}" srcOrd="4" destOrd="0" parTransId="{1023F54E-091C-457D-A3AE-48FA9DC1E78C}" sibTransId="{B89832DA-1DCD-4F35-A7B0-5221F91DA951}"/>
    <dgm:cxn modelId="{A32BE996-1EFB-4420-A298-BA0CE22ECE3D}" type="presOf" srcId="{9FD38DCB-A3AB-47EC-AB43-1210354A66C1}" destId="{B0B1FEBA-F8FB-44F7-9060-F1EB55E1FE0A}" srcOrd="0" destOrd="0" presId="urn:microsoft.com/office/officeart/2005/8/layout/default"/>
    <dgm:cxn modelId="{4EABE1D1-60C6-4A0C-AAFD-8E975EDDCD29}" type="presOf" srcId="{0A7D8C80-85B1-4A5C-98A0-8F96734DD729}" destId="{2C5A771B-01F7-440A-AC9C-0E1AE3CA1423}" srcOrd="0" destOrd="0" presId="urn:microsoft.com/office/officeart/2005/8/layout/default"/>
    <dgm:cxn modelId="{9F830A70-8D00-4AED-9146-4BF6498048A0}" type="presOf" srcId="{9A1DC722-4E8E-4A52-A496-906F5CFC8236}" destId="{C2163687-FF67-458C-8255-CD1270EFDACD}" srcOrd="0" destOrd="0" presId="urn:microsoft.com/office/officeart/2005/8/layout/default"/>
    <dgm:cxn modelId="{3E0AAFFA-6381-439A-9C8D-4766A33AD4F5}" srcId="{BB4BCB14-7665-4D54-9F51-262F1C6D9460}" destId="{A7A90394-EC0A-47E6-BD37-D69F7FFDB221}" srcOrd="0" destOrd="0" parTransId="{3E8E515D-87FA-4B95-B9E5-DBE6D25D369D}" sibTransId="{8970EAB3-8FE0-4B7F-AB54-155B22CE15C6}"/>
    <dgm:cxn modelId="{87C78D38-8326-433D-A9C1-8A2AB175C8A5}" type="presParOf" srcId="{1C337311-B064-4C54-8C71-14A16CF9AD14}" destId="{86E00DD1-7B8F-4D81-9D80-3BF0808F1D11}" srcOrd="0" destOrd="0" presId="urn:microsoft.com/office/officeart/2005/8/layout/default"/>
    <dgm:cxn modelId="{C1AFB7A5-DD9D-4EE2-89D0-2988B667C459}" type="presParOf" srcId="{1C337311-B064-4C54-8C71-14A16CF9AD14}" destId="{52179FBB-A854-472C-803A-528C4CE723F4}" srcOrd="1" destOrd="0" presId="urn:microsoft.com/office/officeart/2005/8/layout/default"/>
    <dgm:cxn modelId="{57B1FA4B-AD80-4102-9078-1620B041F758}" type="presParOf" srcId="{1C337311-B064-4C54-8C71-14A16CF9AD14}" destId="{C2163687-FF67-458C-8255-CD1270EFDACD}" srcOrd="2" destOrd="0" presId="urn:microsoft.com/office/officeart/2005/8/layout/default"/>
    <dgm:cxn modelId="{B761300A-2D1B-4047-8BC5-4E1E17299677}" type="presParOf" srcId="{1C337311-B064-4C54-8C71-14A16CF9AD14}" destId="{2653A01C-4799-4A76-9DCE-79847FB96BC6}" srcOrd="3" destOrd="0" presId="urn:microsoft.com/office/officeart/2005/8/layout/default"/>
    <dgm:cxn modelId="{079FEA32-F50F-493F-8EE1-B01AD5794A67}" type="presParOf" srcId="{1C337311-B064-4C54-8C71-14A16CF9AD14}" destId="{B0B1FEBA-F8FB-44F7-9060-F1EB55E1FE0A}" srcOrd="4" destOrd="0" presId="urn:microsoft.com/office/officeart/2005/8/layout/default"/>
    <dgm:cxn modelId="{FC7C973D-2FE3-4E01-AC43-3E41DD52883E}" type="presParOf" srcId="{1C337311-B064-4C54-8C71-14A16CF9AD14}" destId="{058ED96A-E7AC-4987-968E-0E5AB9EC3012}" srcOrd="5" destOrd="0" presId="urn:microsoft.com/office/officeart/2005/8/layout/default"/>
    <dgm:cxn modelId="{3019721A-E46D-4214-8973-BC45FF320D06}" type="presParOf" srcId="{1C337311-B064-4C54-8C71-14A16CF9AD14}" destId="{2C5A771B-01F7-440A-AC9C-0E1AE3CA1423}" srcOrd="6" destOrd="0" presId="urn:microsoft.com/office/officeart/2005/8/layout/default"/>
    <dgm:cxn modelId="{D8661D20-350B-4E4B-99FB-BF3B174ADD6C}" type="presParOf" srcId="{1C337311-B064-4C54-8C71-14A16CF9AD14}" destId="{35008AAC-C0B0-4F10-865E-2A065296ABFE}" srcOrd="7" destOrd="0" presId="urn:microsoft.com/office/officeart/2005/8/layout/default"/>
    <dgm:cxn modelId="{2A875A44-6349-4CEB-9DF3-790AA3BC10B8}" type="presParOf" srcId="{1C337311-B064-4C54-8C71-14A16CF9AD14}" destId="{8E12C0FD-72C6-425C-A834-4A49B43F3C7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05D67D-8611-4402-8DAD-2DB309E2453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BF43A88-43DD-4603-8274-C297B4C8C01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一</a:t>
          </a:r>
          <a:r>
            <a:rPr lang="en-US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繼續留廠服務。 </a:t>
          </a:r>
          <a:endParaRPr lang="en-US" sz="36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9D099E-E9FB-424D-B5D2-F867298F39E3}" type="parTrans" cxnId="{57B3F8C7-8F14-44A9-95B6-E94A3B7B0841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3E29AC-96AF-4FEC-91C6-88017F631401}" type="sibTrans" cxnId="{57B3F8C7-8F14-44A9-95B6-E94A3B7B0841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22F780-241F-4FFF-B874-8F28D4FE03F3}">
      <dgm:prSet custT="1"/>
      <dgm:spPr/>
      <dgm:t>
        <a:bodyPr/>
        <a:lstStyle/>
        <a:p>
          <a:r>
            <a:rPr lang="en-US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二</a:t>
          </a:r>
          <a:r>
            <a:rPr lang="en-US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報考大學、四技、二專的日夜間部。 </a:t>
          </a:r>
          <a:endParaRPr lang="en-US" sz="36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5C8E1D-8885-4447-84E6-E30AA53C8680}" type="parTrans" cxnId="{919F94B5-75C5-44BE-B988-C3E8D1FE28BB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1D55F3-52B7-412E-9779-35642BACDEEB}" type="sibTrans" cxnId="{919F94B5-75C5-44BE-B988-C3E8D1FE28BB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0E02D2-2D73-45DC-8FFB-35DB7AB50D36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三</a:t>
          </a:r>
          <a:r>
            <a:rPr 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報考軍、警學校。 </a:t>
          </a:r>
          <a:endParaRPr 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D16A1E9-9802-4D1B-B732-3639B44782A4}" type="parTrans" cxnId="{849967A1-372D-41C5-A2FF-C1573467CCA6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B65C324-66B7-4759-B85A-A6F3E387A8F7}" type="sibTrans" cxnId="{849967A1-372D-41C5-A2FF-C1573467CCA6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9D5050-D7FC-44BA-BDEB-111D97F8E218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四</a:t>
          </a:r>
          <a:r>
            <a:rPr lang="en-US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參加產學攜手合作</a:t>
          </a:r>
          <a:r>
            <a:rPr lang="zh-TW" sz="36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計畫。</a:t>
          </a:r>
          <a:endParaRPr lang="en-US" sz="36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D42262-7858-4252-81B2-858AB9EBBECB}" type="parTrans" cxnId="{8B671D77-006E-4C27-B463-1AFB2F32A23D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496A41-1A22-4B3B-9FA8-7383D6562153}" type="sibTrans" cxnId="{8B671D77-006E-4C27-B463-1AFB2F32A23D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6F27EE-5375-43B6-92C9-CF082528A093}" type="pres">
      <dgm:prSet presAssocID="{7405D67D-8611-4402-8DAD-2DB309E245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45C2A26-1877-49A5-89E5-FD5BEB8ACC89}" type="pres">
      <dgm:prSet presAssocID="{EBF43A88-43DD-4603-8274-C297B4C8C012}" presName="parentText" presStyleLbl="node1" presStyleIdx="0" presStyleCnt="4" custLinFactY="-2624" custLinFactNeighborX="-1947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70DF74-14A2-4959-95FD-08ED0E0659BE}" type="pres">
      <dgm:prSet presAssocID="{5C3E29AC-96AF-4FEC-91C6-88017F631401}" presName="spacer" presStyleCnt="0"/>
      <dgm:spPr/>
    </dgm:pt>
    <dgm:pt modelId="{F0FF96EC-2860-4307-B07F-9835F729747F}" type="pres">
      <dgm:prSet presAssocID="{D422F780-241F-4FFF-B874-8F28D4FE03F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0A8916-4EF9-44B2-87EE-DECEDE578FA1}" type="pres">
      <dgm:prSet presAssocID="{451D55F3-52B7-412E-9779-35642BACDEEB}" presName="spacer" presStyleCnt="0"/>
      <dgm:spPr/>
    </dgm:pt>
    <dgm:pt modelId="{925C6F91-AA26-486D-AF62-128676F938FF}" type="pres">
      <dgm:prSet presAssocID="{BF0E02D2-2D73-45DC-8FFB-35DB7AB50D3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583288-D72A-400E-A12A-A961BC0B05C5}" type="pres">
      <dgm:prSet presAssocID="{6B65C324-66B7-4759-B85A-A6F3E387A8F7}" presName="spacer" presStyleCnt="0"/>
      <dgm:spPr/>
    </dgm:pt>
    <dgm:pt modelId="{F293C6C3-FD45-4C50-B117-D0FAF0D9B341}" type="pres">
      <dgm:prSet presAssocID="{169D5050-D7FC-44BA-BDEB-111D97F8E21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9367111-F3B5-42E7-81FF-FF14FD72D200}" type="presOf" srcId="{D422F780-241F-4FFF-B874-8F28D4FE03F3}" destId="{F0FF96EC-2860-4307-B07F-9835F729747F}" srcOrd="0" destOrd="0" presId="urn:microsoft.com/office/officeart/2005/8/layout/vList2"/>
    <dgm:cxn modelId="{0CA63673-EFA5-4BCD-9747-A3F32EFB8F33}" type="presOf" srcId="{EBF43A88-43DD-4603-8274-C297B4C8C012}" destId="{645C2A26-1877-49A5-89E5-FD5BEB8ACC89}" srcOrd="0" destOrd="0" presId="urn:microsoft.com/office/officeart/2005/8/layout/vList2"/>
    <dgm:cxn modelId="{B99EF0E0-6627-44E9-AF1B-9F2E7BBE955E}" type="presOf" srcId="{BF0E02D2-2D73-45DC-8FFB-35DB7AB50D36}" destId="{925C6F91-AA26-486D-AF62-128676F938FF}" srcOrd="0" destOrd="0" presId="urn:microsoft.com/office/officeart/2005/8/layout/vList2"/>
    <dgm:cxn modelId="{57B3F8C7-8F14-44A9-95B6-E94A3B7B0841}" srcId="{7405D67D-8611-4402-8DAD-2DB309E2453F}" destId="{EBF43A88-43DD-4603-8274-C297B4C8C012}" srcOrd="0" destOrd="0" parTransId="{419D099E-E9FB-424D-B5D2-F867298F39E3}" sibTransId="{5C3E29AC-96AF-4FEC-91C6-88017F631401}"/>
    <dgm:cxn modelId="{6CA8A7D0-B8CB-4C46-B9CC-2A23B0A91A4D}" type="presOf" srcId="{169D5050-D7FC-44BA-BDEB-111D97F8E218}" destId="{F293C6C3-FD45-4C50-B117-D0FAF0D9B341}" srcOrd="0" destOrd="0" presId="urn:microsoft.com/office/officeart/2005/8/layout/vList2"/>
    <dgm:cxn modelId="{849967A1-372D-41C5-A2FF-C1573467CCA6}" srcId="{7405D67D-8611-4402-8DAD-2DB309E2453F}" destId="{BF0E02D2-2D73-45DC-8FFB-35DB7AB50D36}" srcOrd="2" destOrd="0" parTransId="{ED16A1E9-9802-4D1B-B732-3639B44782A4}" sibTransId="{6B65C324-66B7-4759-B85A-A6F3E387A8F7}"/>
    <dgm:cxn modelId="{58494470-6B4B-4CA4-9D81-FDE658D22C10}" type="presOf" srcId="{7405D67D-8611-4402-8DAD-2DB309E2453F}" destId="{996F27EE-5375-43B6-92C9-CF082528A093}" srcOrd="0" destOrd="0" presId="urn:microsoft.com/office/officeart/2005/8/layout/vList2"/>
    <dgm:cxn modelId="{8B671D77-006E-4C27-B463-1AFB2F32A23D}" srcId="{7405D67D-8611-4402-8DAD-2DB309E2453F}" destId="{169D5050-D7FC-44BA-BDEB-111D97F8E218}" srcOrd="3" destOrd="0" parTransId="{9ED42262-7858-4252-81B2-858AB9EBBECB}" sibTransId="{BF496A41-1A22-4B3B-9FA8-7383D6562153}"/>
    <dgm:cxn modelId="{919F94B5-75C5-44BE-B988-C3E8D1FE28BB}" srcId="{7405D67D-8611-4402-8DAD-2DB309E2453F}" destId="{D422F780-241F-4FFF-B874-8F28D4FE03F3}" srcOrd="1" destOrd="0" parTransId="{6C5C8E1D-8885-4447-84E6-E30AA53C8680}" sibTransId="{451D55F3-52B7-412E-9779-35642BACDEEB}"/>
    <dgm:cxn modelId="{B05453E8-F99B-461B-8D79-D09137B68812}" type="presParOf" srcId="{996F27EE-5375-43B6-92C9-CF082528A093}" destId="{645C2A26-1877-49A5-89E5-FD5BEB8ACC89}" srcOrd="0" destOrd="0" presId="urn:microsoft.com/office/officeart/2005/8/layout/vList2"/>
    <dgm:cxn modelId="{4A9A8082-F86C-443F-BDFD-88BD214772C3}" type="presParOf" srcId="{996F27EE-5375-43B6-92C9-CF082528A093}" destId="{8070DF74-14A2-4959-95FD-08ED0E0659BE}" srcOrd="1" destOrd="0" presId="urn:microsoft.com/office/officeart/2005/8/layout/vList2"/>
    <dgm:cxn modelId="{5F03A467-24F4-4CDD-827A-DB6022E6FC5B}" type="presParOf" srcId="{996F27EE-5375-43B6-92C9-CF082528A093}" destId="{F0FF96EC-2860-4307-B07F-9835F729747F}" srcOrd="2" destOrd="0" presId="urn:microsoft.com/office/officeart/2005/8/layout/vList2"/>
    <dgm:cxn modelId="{FCB54B2E-406E-488B-92F0-D515D18ADF2A}" type="presParOf" srcId="{996F27EE-5375-43B6-92C9-CF082528A093}" destId="{D80A8916-4EF9-44B2-87EE-DECEDE578FA1}" srcOrd="3" destOrd="0" presId="urn:microsoft.com/office/officeart/2005/8/layout/vList2"/>
    <dgm:cxn modelId="{83714B6F-5E5C-438F-977A-3593EEAF3FBD}" type="presParOf" srcId="{996F27EE-5375-43B6-92C9-CF082528A093}" destId="{925C6F91-AA26-486D-AF62-128676F938FF}" srcOrd="4" destOrd="0" presId="urn:microsoft.com/office/officeart/2005/8/layout/vList2"/>
    <dgm:cxn modelId="{CFA63E54-0A70-40D4-97E4-677C07488B11}" type="presParOf" srcId="{996F27EE-5375-43B6-92C9-CF082528A093}" destId="{32583288-D72A-400E-A12A-A961BC0B05C5}" srcOrd="5" destOrd="0" presId="urn:microsoft.com/office/officeart/2005/8/layout/vList2"/>
    <dgm:cxn modelId="{44C8D93E-B4B8-4F1A-B85D-5E75B89307B3}" type="presParOf" srcId="{996F27EE-5375-43B6-92C9-CF082528A093}" destId="{F293C6C3-FD45-4C50-B117-D0FAF0D9B34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00DD1-7B8F-4D81-9D80-3BF0808F1D11}">
      <dsp:nvSpPr>
        <dsp:cNvPr id="0" name=""/>
        <dsp:cNvSpPr/>
      </dsp:nvSpPr>
      <dsp:spPr>
        <a:xfrm>
          <a:off x="0" y="34131"/>
          <a:ext cx="3428999" cy="2057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中餐</a:t>
          </a:r>
          <a:endParaRPr lang="zh-TW" altLang="en-US" sz="6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34131"/>
        <a:ext cx="3428999" cy="2057400"/>
      </dsp:txXfrm>
    </dsp:sp>
    <dsp:sp modelId="{C2163687-FF67-458C-8255-CD1270EFDACD}">
      <dsp:nvSpPr>
        <dsp:cNvPr id="0" name=""/>
        <dsp:cNvSpPr/>
      </dsp:nvSpPr>
      <dsp:spPr>
        <a:xfrm>
          <a:off x="3771900" y="34131"/>
          <a:ext cx="3428999" cy="2057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西餐</a:t>
          </a:r>
          <a:endParaRPr lang="zh-TW" altLang="en-US" sz="6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71900" y="34131"/>
        <a:ext cx="3428999" cy="2057400"/>
      </dsp:txXfrm>
    </dsp:sp>
    <dsp:sp modelId="{B0B1FEBA-F8FB-44F7-9060-F1EB55E1FE0A}">
      <dsp:nvSpPr>
        <dsp:cNvPr id="0" name=""/>
        <dsp:cNvSpPr/>
      </dsp:nvSpPr>
      <dsp:spPr>
        <a:xfrm>
          <a:off x="7543800" y="34131"/>
          <a:ext cx="3428999" cy="2057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烘焙</a:t>
          </a:r>
          <a:endParaRPr lang="zh-TW" altLang="en-US" sz="6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543800" y="34131"/>
        <a:ext cx="3428999" cy="2057400"/>
      </dsp:txXfrm>
    </dsp:sp>
    <dsp:sp modelId="{2C5A771B-01F7-440A-AC9C-0E1AE3CA1423}">
      <dsp:nvSpPr>
        <dsp:cNvPr id="0" name=""/>
        <dsp:cNvSpPr/>
      </dsp:nvSpPr>
      <dsp:spPr>
        <a:xfrm>
          <a:off x="1885950" y="2434431"/>
          <a:ext cx="3428999" cy="20574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飲調</a:t>
          </a:r>
        </a:p>
      </dsp:txBody>
      <dsp:txXfrm>
        <a:off x="1885950" y="2434431"/>
        <a:ext cx="3428999" cy="2057400"/>
      </dsp:txXfrm>
    </dsp:sp>
    <dsp:sp modelId="{8E12C0FD-72C6-425C-A834-4A49B43F3C7C}">
      <dsp:nvSpPr>
        <dsp:cNvPr id="0" name=""/>
        <dsp:cNvSpPr/>
      </dsp:nvSpPr>
      <dsp:spPr>
        <a:xfrm>
          <a:off x="5657850" y="2434431"/>
          <a:ext cx="3428999" cy="20574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異料</a:t>
          </a:r>
          <a:endParaRPr lang="zh-TW" altLang="en-US" sz="6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57850" y="2434431"/>
        <a:ext cx="3428999" cy="2057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C2A26-1877-49A5-89E5-FD5BEB8ACC89}">
      <dsp:nvSpPr>
        <dsp:cNvPr id="0" name=""/>
        <dsp:cNvSpPr/>
      </dsp:nvSpPr>
      <dsp:spPr>
        <a:xfrm>
          <a:off x="0" y="0"/>
          <a:ext cx="10088183" cy="97199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一</a:t>
          </a:r>
          <a:r>
            <a:rPr lang="en-US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繼續留廠服務。 </a:t>
          </a:r>
          <a:endParaRPr lang="en-US" sz="36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449" y="47449"/>
        <a:ext cx="9993285" cy="877093"/>
      </dsp:txXfrm>
    </dsp:sp>
    <dsp:sp modelId="{F0FF96EC-2860-4307-B07F-9835F729747F}">
      <dsp:nvSpPr>
        <dsp:cNvPr id="0" name=""/>
        <dsp:cNvSpPr/>
      </dsp:nvSpPr>
      <dsp:spPr>
        <a:xfrm>
          <a:off x="0" y="986157"/>
          <a:ext cx="10088183" cy="971991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二</a:t>
          </a:r>
          <a:r>
            <a:rPr lang="en-US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報考大學、四技、二專的日夜間部。 </a:t>
          </a:r>
          <a:endParaRPr lang="en-US" sz="36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449" y="1033606"/>
        <a:ext cx="9993285" cy="877093"/>
      </dsp:txXfrm>
    </dsp:sp>
    <dsp:sp modelId="{925C6F91-AA26-486D-AF62-128676F938FF}">
      <dsp:nvSpPr>
        <dsp:cNvPr id="0" name=""/>
        <dsp:cNvSpPr/>
      </dsp:nvSpPr>
      <dsp:spPr>
        <a:xfrm>
          <a:off x="0" y="1970875"/>
          <a:ext cx="10088183" cy="971991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36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三</a:t>
          </a:r>
          <a:r>
            <a:rPr lang="en-US" sz="36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sz="36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報考軍、警學校。 </a:t>
          </a:r>
          <a:endParaRPr lang="en-US" sz="36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449" y="2018324"/>
        <a:ext cx="9993285" cy="877093"/>
      </dsp:txXfrm>
    </dsp:sp>
    <dsp:sp modelId="{F293C6C3-FD45-4C50-B117-D0FAF0D9B341}">
      <dsp:nvSpPr>
        <dsp:cNvPr id="0" name=""/>
        <dsp:cNvSpPr/>
      </dsp:nvSpPr>
      <dsp:spPr>
        <a:xfrm>
          <a:off x="0" y="2955593"/>
          <a:ext cx="10088183" cy="971991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四</a:t>
          </a:r>
          <a:r>
            <a:rPr lang="en-US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sz="3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參加產學攜手合作</a:t>
          </a:r>
          <a:r>
            <a:rPr lang="zh-TW" sz="3600" b="1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計畫。</a:t>
          </a:r>
          <a:endParaRPr lang="en-US" sz="36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449" y="3003042"/>
        <a:ext cx="9993285" cy="877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21523-3E53-4F59-90C1-477B8BB27A94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10B18-AE75-43B1-931D-3BE0675558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10B18-AE75-43B1-931D-3BE0675558F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16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Food made with microwaves</a:t>
            </a:r>
          </a:p>
          <a:p>
            <a:r>
              <a:rPr lang="en-US" altLang="zh-TW" dirty="0"/>
              <a:t>English</a:t>
            </a:r>
            <a:r>
              <a:rPr lang="en-US" altLang="zh-TW" baseline="0" dirty="0"/>
              <a:t> recipe made by our former exchange students</a:t>
            </a:r>
          </a:p>
          <a:p>
            <a:r>
              <a:rPr lang="en-US" altLang="zh-TW" baseline="0" dirty="0"/>
              <a:t>Exaggerated cheering</a:t>
            </a:r>
            <a:endParaRPr lang="zh-TW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86AFD-4707-4CD9-9835-ABA1131554EB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455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10B18-AE75-43B1-931D-3BE0675558F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7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10B18-AE75-43B1-931D-3BE0675558F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7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10B18-AE75-43B1-931D-3BE0675558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780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10B18-AE75-43B1-931D-3BE0675558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12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10B18-AE75-43B1-931D-3BE0675558F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45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86AFD-4707-4CD9-9835-ABA1131554E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672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86AFD-4707-4CD9-9835-ABA1131554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25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10B18-AE75-43B1-931D-3BE0675558F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2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6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4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33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5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5402" y="57750"/>
            <a:ext cx="792883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altLang="zh-CN" dirty="0"/>
              <a:t>Add the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3879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19074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2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4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97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6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1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7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3751E-0737-44CE-8984-2F0210746B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F2C55-C40E-4F61-A3A8-8E3B5468D6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1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fif"/><Relationship Id="rId3" Type="http://schemas.openxmlformats.org/officeDocument/2006/relationships/image" Target="../media/image25.png"/><Relationship Id="rId7" Type="http://schemas.openxmlformats.org/officeDocument/2006/relationships/image" Target="../media/image29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fif"/><Relationship Id="rId5" Type="http://schemas.openxmlformats.org/officeDocument/2006/relationships/image" Target="../media/image27.jfif"/><Relationship Id="rId4" Type="http://schemas.openxmlformats.org/officeDocument/2006/relationships/image" Target="../media/image26.jf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755163" y="-83"/>
            <a:ext cx="1021976" cy="30480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343650" y="2022108"/>
            <a:ext cx="5593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選所愛 好好讀 有前途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5375648" y="3649235"/>
            <a:ext cx="6478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北市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適性教育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宣導</a:t>
            </a:r>
            <a:endParaRPr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技職教育，創造孩子無限可能</a:t>
            </a:r>
            <a:endParaRPr lang="zh-TW" altLang="en-US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80386" y="5635465"/>
            <a:ext cx="4979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能仁家商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主任</a:t>
            </a:r>
            <a:r>
              <a:rPr lang="en-US" altLang="zh-TW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王念群 </a:t>
            </a:r>
            <a:endParaRPr lang="en-US" altLang="zh-TW" sz="3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9" b="90413" l="2124" r="95934">
                        <a14:foregroundMark x1="35498" y1="39745" x2="75061" y2="74757"/>
                        <a14:foregroundMark x1="26032" y1="56007" x2="74272" y2="83010"/>
                        <a14:foregroundMark x1="37682" y1="67961" x2="46845" y2="73665"/>
                        <a14:foregroundMark x1="42172" y1="77852" x2="39502" y2="84102"/>
                        <a14:foregroundMark x1="75667" y1="58313" x2="81371" y2="68871"/>
                        <a14:foregroundMark x1="76578" y1="80643" x2="79248" y2="81432"/>
                        <a14:foregroundMark x1="31311" y1="8859" x2="35316" y2="1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>
          <a:xfrm>
            <a:off x="-337911" y="-245330"/>
            <a:ext cx="7035924" cy="641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85750" y="277201"/>
            <a:ext cx="6419850" cy="451048"/>
            <a:chOff x="190500" y="391501"/>
            <a:chExt cx="6419850" cy="451048"/>
          </a:xfrm>
        </p:grpSpPr>
        <p:sp>
          <p:nvSpPr>
            <p:cNvPr id="3" name="矩形 2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內容版面配置區 4"/>
            <p:cNvSpPr txBox="1">
              <a:spLocks/>
            </p:cNvSpPr>
            <p:nvPr/>
          </p:nvSpPr>
          <p:spPr>
            <a:xfrm>
              <a:off x="370500" y="391501"/>
              <a:ext cx="6239850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特色招生</a:t>
              </a:r>
            </a:p>
          </p:txBody>
        </p:sp>
      </p:grpSp>
      <p:sp>
        <p:nvSpPr>
          <p:cNvPr id="7" name="內容版面配置區 5"/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私立智光商工：</a:t>
            </a:r>
          </a:p>
          <a:p>
            <a:r>
              <a:rPr lang="zh-TW" altLang="en-US" dirty="0"/>
              <a:t>多媒體設計科</a:t>
            </a:r>
            <a:r>
              <a:rPr lang="en-US" altLang="zh-TW" dirty="0"/>
              <a:t>20</a:t>
            </a:r>
            <a:r>
              <a:rPr lang="zh-TW" altLang="en-US" dirty="0"/>
              <a:t>名、餐飲管理科</a:t>
            </a:r>
            <a:r>
              <a:rPr lang="en-US" altLang="zh-TW" dirty="0"/>
              <a:t>45</a:t>
            </a:r>
            <a:r>
              <a:rPr lang="zh-TW" altLang="en-US" dirty="0"/>
              <a:t>名、機械科</a:t>
            </a:r>
            <a:r>
              <a:rPr lang="en-US" altLang="zh-TW" dirty="0"/>
              <a:t>20</a:t>
            </a:r>
            <a:r>
              <a:rPr lang="zh-TW" altLang="en-US" dirty="0"/>
              <a:t>名。</a:t>
            </a:r>
          </a:p>
          <a:p>
            <a:r>
              <a:rPr lang="zh-TW" altLang="en-US" dirty="0"/>
              <a:t>私立復興商工：</a:t>
            </a:r>
          </a:p>
          <a:p>
            <a:r>
              <a:rPr lang="zh-TW" altLang="en-US" dirty="0"/>
              <a:t>美工科</a:t>
            </a:r>
            <a:r>
              <a:rPr lang="en-US" altLang="zh-TW" dirty="0"/>
              <a:t>90</a:t>
            </a:r>
            <a:r>
              <a:rPr lang="zh-TW" altLang="en-US" dirty="0"/>
              <a:t>名、廣告設計科</a:t>
            </a:r>
            <a:r>
              <a:rPr lang="en-US" altLang="zh-TW" dirty="0"/>
              <a:t>90</a:t>
            </a:r>
            <a:r>
              <a:rPr lang="zh-TW" altLang="en-US" dirty="0"/>
              <a:t>名、室內設計科</a:t>
            </a:r>
            <a:r>
              <a:rPr lang="en-US" altLang="zh-TW" dirty="0"/>
              <a:t>45</a:t>
            </a:r>
            <a:r>
              <a:rPr lang="zh-TW" altLang="en-US" dirty="0"/>
              <a:t>名、資料處理科</a:t>
            </a:r>
            <a:r>
              <a:rPr lang="en-US" altLang="zh-TW" dirty="0"/>
              <a:t>10</a:t>
            </a:r>
            <a:r>
              <a:rPr lang="zh-TW" altLang="en-US" dirty="0"/>
              <a:t>名、美術科</a:t>
            </a:r>
            <a:r>
              <a:rPr lang="en-US" altLang="zh-TW" dirty="0"/>
              <a:t>45</a:t>
            </a:r>
            <a:r>
              <a:rPr lang="zh-TW" altLang="en-US" dirty="0"/>
              <a:t>名。</a:t>
            </a:r>
          </a:p>
          <a:p>
            <a:r>
              <a:rPr lang="zh-TW" altLang="en-US" dirty="0"/>
              <a:t>私立南強工商：</a:t>
            </a:r>
          </a:p>
          <a:p>
            <a:r>
              <a:rPr lang="zh-TW" altLang="en-US" dirty="0"/>
              <a:t>汽車科</a:t>
            </a:r>
            <a:r>
              <a:rPr lang="en-US" altLang="zh-TW" dirty="0"/>
              <a:t>15</a:t>
            </a:r>
            <a:r>
              <a:rPr lang="zh-TW" altLang="en-US" dirty="0"/>
              <a:t>名、資訊科</a:t>
            </a:r>
            <a:r>
              <a:rPr lang="en-US" altLang="zh-TW" dirty="0"/>
              <a:t>10</a:t>
            </a:r>
            <a:r>
              <a:rPr lang="zh-TW" altLang="en-US" dirty="0"/>
              <a:t>名、觀光事業科</a:t>
            </a:r>
            <a:r>
              <a:rPr lang="en-US" altLang="zh-TW" dirty="0"/>
              <a:t>10</a:t>
            </a:r>
            <a:r>
              <a:rPr lang="zh-TW" altLang="en-US" dirty="0"/>
              <a:t>名、電影電視科</a:t>
            </a:r>
            <a:r>
              <a:rPr lang="en-US" altLang="zh-TW" dirty="0"/>
              <a:t>10</a:t>
            </a:r>
            <a:r>
              <a:rPr lang="zh-TW" altLang="en-US" dirty="0"/>
              <a:t>名、戲劇科</a:t>
            </a:r>
            <a:r>
              <a:rPr lang="en-US" altLang="zh-TW" dirty="0"/>
              <a:t>10</a:t>
            </a:r>
            <a:r>
              <a:rPr lang="zh-TW" altLang="en-US" dirty="0"/>
              <a:t>名、表演藝術科</a:t>
            </a:r>
            <a:r>
              <a:rPr lang="en-US" altLang="zh-TW" dirty="0"/>
              <a:t>15</a:t>
            </a:r>
            <a:r>
              <a:rPr lang="zh-TW" altLang="en-US" dirty="0"/>
              <a:t>名。</a:t>
            </a:r>
          </a:p>
          <a:p>
            <a:r>
              <a:rPr lang="zh-TW" altLang="en-US" dirty="0"/>
              <a:t>私立能仁家商：</a:t>
            </a:r>
            <a:endParaRPr lang="en-US" altLang="zh-TW" dirty="0"/>
          </a:p>
          <a:p>
            <a:r>
              <a:rPr lang="zh-TW" altLang="en-US" dirty="0"/>
              <a:t>美容科</a:t>
            </a:r>
            <a:r>
              <a:rPr lang="en-US" altLang="zh-TW" dirty="0"/>
              <a:t>45</a:t>
            </a:r>
            <a:r>
              <a:rPr lang="zh-TW" altLang="en-US" dirty="0"/>
              <a:t>名。</a:t>
            </a:r>
          </a:p>
          <a:p>
            <a:pPr marL="0" indent="0">
              <a:buNone/>
            </a:pPr>
            <a:endParaRPr lang="en-US" altLang="zh-TW" dirty="0"/>
          </a:p>
          <a:p>
            <a:r>
              <a:rPr lang="zh-TW" altLang="en-US" dirty="0"/>
              <a:t>私立莊敬工家：</a:t>
            </a:r>
          </a:p>
          <a:p>
            <a:r>
              <a:rPr lang="zh-TW" altLang="en-US" dirty="0"/>
              <a:t>資訊科</a:t>
            </a:r>
            <a:r>
              <a:rPr lang="en-US" altLang="zh-TW" dirty="0"/>
              <a:t>10</a:t>
            </a:r>
            <a:r>
              <a:rPr lang="zh-TW" altLang="en-US" dirty="0"/>
              <a:t>名、資料處理科</a:t>
            </a:r>
            <a:r>
              <a:rPr lang="en-US" altLang="zh-TW" dirty="0"/>
              <a:t>20</a:t>
            </a:r>
            <a:r>
              <a:rPr lang="zh-TW" altLang="en-US" dirty="0"/>
              <a:t>名、美容科</a:t>
            </a:r>
            <a:r>
              <a:rPr lang="en-US" altLang="zh-TW" dirty="0"/>
              <a:t>20</a:t>
            </a:r>
            <a:r>
              <a:rPr lang="zh-TW" altLang="en-US" dirty="0"/>
              <a:t>名、流行服飾科</a:t>
            </a:r>
            <a:r>
              <a:rPr lang="en-US" altLang="zh-TW" dirty="0"/>
              <a:t>10</a:t>
            </a:r>
            <a:r>
              <a:rPr lang="zh-TW" altLang="en-US" dirty="0"/>
              <a:t>名、幼兒保育科</a:t>
            </a:r>
            <a:r>
              <a:rPr lang="en-US" altLang="zh-TW" dirty="0"/>
              <a:t>10</a:t>
            </a:r>
            <a:r>
              <a:rPr lang="zh-TW" altLang="en-US" dirty="0"/>
              <a:t>名、農場經</a:t>
            </a:r>
          </a:p>
          <a:p>
            <a:r>
              <a:rPr lang="zh-TW" altLang="en-US" dirty="0"/>
              <a:t>營科</a:t>
            </a:r>
            <a:r>
              <a:rPr lang="en-US" altLang="zh-TW" dirty="0"/>
              <a:t>10</a:t>
            </a:r>
            <a:r>
              <a:rPr lang="zh-TW" altLang="en-US" dirty="0"/>
              <a:t>名、園藝科</a:t>
            </a:r>
            <a:r>
              <a:rPr lang="en-US" altLang="zh-TW" dirty="0"/>
              <a:t>10</a:t>
            </a:r>
            <a:r>
              <a:rPr lang="zh-TW" altLang="en-US" dirty="0"/>
              <a:t>名、餐飲管理科</a:t>
            </a:r>
            <a:r>
              <a:rPr lang="en-US" altLang="zh-TW" dirty="0"/>
              <a:t>50</a:t>
            </a:r>
            <a:r>
              <a:rPr lang="zh-TW" altLang="en-US" dirty="0"/>
              <a:t>名、多媒體動畫科</a:t>
            </a:r>
            <a:r>
              <a:rPr lang="en-US" altLang="zh-TW" dirty="0"/>
              <a:t>10</a:t>
            </a:r>
            <a:r>
              <a:rPr lang="zh-TW" altLang="en-US" dirty="0"/>
              <a:t>名、電影電視科</a:t>
            </a:r>
            <a:r>
              <a:rPr lang="en-US" altLang="zh-TW" dirty="0"/>
              <a:t>10</a:t>
            </a:r>
            <a:r>
              <a:rPr lang="zh-TW" altLang="en-US" dirty="0"/>
              <a:t>名、表演藝</a:t>
            </a:r>
          </a:p>
          <a:p>
            <a:r>
              <a:rPr lang="zh-TW" altLang="en-US" dirty="0"/>
              <a:t>術科</a:t>
            </a:r>
            <a:r>
              <a:rPr lang="en-US" altLang="zh-TW" dirty="0"/>
              <a:t>50</a:t>
            </a:r>
            <a:r>
              <a:rPr lang="zh-TW" altLang="en-US" dirty="0"/>
              <a:t>名、音樂科</a:t>
            </a:r>
            <a:r>
              <a:rPr lang="en-US" altLang="zh-TW" dirty="0"/>
              <a:t>10</a:t>
            </a:r>
            <a:r>
              <a:rPr lang="zh-TW" altLang="en-US" dirty="0"/>
              <a:t>名。</a:t>
            </a:r>
          </a:p>
          <a:p>
            <a:r>
              <a:rPr lang="zh-TW" altLang="en-US" dirty="0"/>
              <a:t>私立樹人家商：</a:t>
            </a:r>
          </a:p>
          <a:p>
            <a:r>
              <a:rPr lang="zh-TW" altLang="en-US" dirty="0"/>
              <a:t>資料處理科</a:t>
            </a:r>
            <a:r>
              <a:rPr lang="en-US" altLang="zh-TW" dirty="0"/>
              <a:t>15</a:t>
            </a:r>
            <a:r>
              <a:rPr lang="zh-TW" altLang="en-US" dirty="0"/>
              <a:t>名、商業經營科</a:t>
            </a:r>
            <a:r>
              <a:rPr lang="en-US" altLang="zh-TW" dirty="0"/>
              <a:t>5</a:t>
            </a:r>
            <a:r>
              <a:rPr lang="zh-TW" altLang="en-US" dirty="0"/>
              <a:t>名、電子商務科</a:t>
            </a:r>
            <a:r>
              <a:rPr lang="en-US" altLang="zh-TW" dirty="0"/>
              <a:t>5</a:t>
            </a:r>
            <a:r>
              <a:rPr lang="zh-TW" altLang="en-US" dirty="0"/>
              <a:t>名、幼兒保育科</a:t>
            </a:r>
            <a:r>
              <a:rPr lang="en-US" altLang="zh-TW" dirty="0"/>
              <a:t>10</a:t>
            </a:r>
            <a:r>
              <a:rPr lang="zh-TW" altLang="en-US" dirty="0"/>
              <a:t>名、美容科</a:t>
            </a:r>
            <a:r>
              <a:rPr lang="en-US" altLang="zh-TW" dirty="0"/>
              <a:t>30</a:t>
            </a:r>
            <a:r>
              <a:rPr lang="zh-TW" altLang="en-US" dirty="0"/>
              <a:t>名、影劇科</a:t>
            </a:r>
            <a:r>
              <a:rPr lang="en-US" altLang="zh-TW" dirty="0"/>
              <a:t>10</a:t>
            </a:r>
            <a:r>
              <a:rPr lang="zh-TW" altLang="en-US" dirty="0"/>
              <a:t>名、觀光事業科</a:t>
            </a:r>
            <a:r>
              <a:rPr lang="en-US" altLang="zh-TW" dirty="0"/>
              <a:t>10</a:t>
            </a:r>
            <a:r>
              <a:rPr lang="zh-TW" altLang="en-US" dirty="0"/>
              <a:t>名、餐飲管理科</a:t>
            </a:r>
            <a:r>
              <a:rPr lang="en-US" altLang="zh-TW" dirty="0"/>
              <a:t>65</a:t>
            </a:r>
            <a:r>
              <a:rPr lang="zh-TW" altLang="en-US" dirty="0"/>
              <a:t>名。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579437" y="1377000"/>
          <a:ext cx="11033126" cy="46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413">
                  <a:extLst>
                    <a:ext uri="{9D8B030D-6E8A-4147-A177-3AD203B41FA5}">
                      <a16:colId xmlns:a16="http://schemas.microsoft.com/office/drawing/2014/main" val="929993821"/>
                    </a:ext>
                  </a:extLst>
                </a:gridCol>
                <a:gridCol w="9002713">
                  <a:extLst>
                    <a:ext uri="{9D8B030D-6E8A-4147-A177-3AD203B41FA5}">
                      <a16:colId xmlns:a16="http://schemas.microsoft.com/office/drawing/2014/main" val="3328384879"/>
                    </a:ext>
                  </a:extLst>
                </a:gridCol>
              </a:tblGrid>
              <a:tr h="45373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招生科別與名額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2347759"/>
                  </a:ext>
                </a:extLst>
              </a:tr>
              <a:tr h="493363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鶯歌工商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陶瓷工程科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名、美術工藝科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名、廣告設計科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名、資料處理科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名、資訊科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5681407"/>
                  </a:ext>
                </a:extLst>
              </a:tr>
              <a:tr h="783163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泰山高中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名、電機科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名、機械科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名、汽車科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名、電子科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)3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名、汽車科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)3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8257830"/>
                  </a:ext>
                </a:extLst>
              </a:tr>
              <a:tr h="45373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淡水商工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園藝科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名、餐飲管理科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名、電機科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名、會計事務科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2325909"/>
                  </a:ext>
                </a:extLst>
              </a:tr>
              <a:tr h="45373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樟樹國際實驗中學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流行服飾科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名、多媒體動畫科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8944002"/>
                  </a:ext>
                </a:extLst>
              </a:tr>
              <a:tr h="78316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三重商工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機械科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名、製圖科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名、商業經營科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名、汽車科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名、機械科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名、汽車科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名、商業經營科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822973"/>
                  </a:ext>
                </a:extLst>
              </a:tr>
              <a:tr h="45373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瑞芳高工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電腦機械製圖科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名、空間測繪科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名、室內空間設計科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8139539"/>
                  </a:ext>
                </a:extLst>
              </a:tr>
              <a:tr h="783163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新北高工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應用英語科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名、汽車科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)6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名、機械科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)12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名、資訊科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)6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名、資料處理科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)6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  <a:endParaRPr lang="en-US" altLang="zh-TW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681867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660250A8-9E1B-C586-42FC-0B329492BF79}"/>
              </a:ext>
            </a:extLst>
          </p:cNvPr>
          <p:cNvSpPr txBox="1"/>
          <p:nvPr/>
        </p:nvSpPr>
        <p:spPr>
          <a:xfrm>
            <a:off x="2540000" y="358917"/>
            <a:ext cx="566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給予不同屬性的學生多一個錄取理想校系的機會</a:t>
            </a:r>
          </a:p>
        </p:txBody>
      </p:sp>
    </p:spTree>
    <p:extLst>
      <p:ext uri="{BB962C8B-B14F-4D97-AF65-F5344CB8AC3E}">
        <p14:creationId xmlns:p14="http://schemas.microsoft.com/office/powerpoint/2010/main" val="40082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85750" y="277201"/>
            <a:ext cx="6419850" cy="451048"/>
            <a:chOff x="190500" y="391501"/>
            <a:chExt cx="6419850" cy="451048"/>
          </a:xfrm>
        </p:grpSpPr>
        <p:sp>
          <p:nvSpPr>
            <p:cNvPr id="3" name="矩形 2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內容版面配置區 4"/>
            <p:cNvSpPr txBox="1">
              <a:spLocks/>
            </p:cNvSpPr>
            <p:nvPr/>
          </p:nvSpPr>
          <p:spPr>
            <a:xfrm>
              <a:off x="370500" y="391501"/>
              <a:ext cx="6239850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特色招生</a:t>
              </a:r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6400"/>
              </p:ext>
            </p:extLst>
          </p:nvPr>
        </p:nvGraphicFramePr>
        <p:xfrm>
          <a:off x="622299" y="1557972"/>
          <a:ext cx="10947401" cy="4321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506">
                  <a:extLst>
                    <a:ext uri="{9D8B030D-6E8A-4147-A177-3AD203B41FA5}">
                      <a16:colId xmlns:a16="http://schemas.microsoft.com/office/drawing/2014/main" val="929993821"/>
                    </a:ext>
                  </a:extLst>
                </a:gridCol>
                <a:gridCol w="8834895">
                  <a:extLst>
                    <a:ext uri="{9D8B030D-6E8A-4147-A177-3AD203B41FA5}">
                      <a16:colId xmlns:a16="http://schemas.microsoft.com/office/drawing/2014/main" val="3328384879"/>
                    </a:ext>
                  </a:extLst>
                </a:gridCol>
              </a:tblGrid>
              <a:tr h="424445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招生科別與名額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347759"/>
                  </a:ext>
                </a:extLst>
              </a:tr>
              <a:tr h="522658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私立智光商工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多媒體設計科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名、餐飲管理科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名、機械科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5681407"/>
                  </a:ext>
                </a:extLst>
              </a:tr>
              <a:tr h="458353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私立復興商工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美工科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名、廣告設計科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名、室內設計科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名、資料處理科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名、美術科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8257830"/>
                  </a:ext>
                </a:extLst>
              </a:tr>
              <a:tr h="71010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私立南強工商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汽車科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名、資訊科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名、觀光事業科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名、電影電視科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名、戲劇科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名、表演藝術科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2325909"/>
                  </a:ext>
                </a:extLst>
              </a:tr>
              <a:tr h="424445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私立能仁家商</a:t>
                      </a:r>
                      <a:endParaRPr lang="en-US" altLang="zh-TW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美容科</a:t>
                      </a:r>
                      <a:r>
                        <a:rPr lang="en-US" altLang="zh-TW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</a:t>
                      </a:r>
                      <a:r>
                        <a:rPr lang="zh-TW" altLang="en-US" b="1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8944002"/>
                  </a:ext>
                </a:extLst>
              </a:tr>
              <a:tr h="1140386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私立莊敬工家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名、資料處理科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名、美容科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名、流行服飾科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名、幼兒保育科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名、農場經營科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名、園藝科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名、餐飲管理科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名、多媒體動畫科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名、電影電視科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名、表演藝術科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名、音樂科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822973"/>
                  </a:ext>
                </a:extLst>
              </a:tr>
              <a:tr h="640694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私立樹人家商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資料處理科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名、商業經營科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名、電子商務科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名、幼兒保育科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名、美容科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名、影劇科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名、觀光事業科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名、餐飲管理科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8139539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4917DA48-ABE7-36AF-F76F-B31EC39144A1}"/>
              </a:ext>
            </a:extLst>
          </p:cNvPr>
          <p:cNvSpPr txBox="1"/>
          <p:nvPr/>
        </p:nvSpPr>
        <p:spPr>
          <a:xfrm>
            <a:off x="2540000" y="358917"/>
            <a:ext cx="566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給予不同屬性的學生多一個錄取理想校系的機會</a:t>
            </a:r>
          </a:p>
        </p:txBody>
      </p:sp>
    </p:spTree>
    <p:extLst>
      <p:ext uri="{BB962C8B-B14F-4D97-AF65-F5344CB8AC3E}">
        <p14:creationId xmlns:p14="http://schemas.microsoft.com/office/powerpoint/2010/main" val="30793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91B9543B-E6CD-441C-0597-53641226CF6B}"/>
              </a:ext>
            </a:extLst>
          </p:cNvPr>
          <p:cNvGraphicFramePr>
            <a:graphicFrameLocks noGrp="1"/>
          </p:cNvGraphicFramePr>
          <p:nvPr/>
        </p:nvGraphicFramePr>
        <p:xfrm>
          <a:off x="1384436" y="864765"/>
          <a:ext cx="9861080" cy="473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073">
                  <a:extLst>
                    <a:ext uri="{9D8B030D-6E8A-4147-A177-3AD203B41FA5}">
                      <a16:colId xmlns:a16="http://schemas.microsoft.com/office/drawing/2014/main" val="2630205239"/>
                    </a:ext>
                  </a:extLst>
                </a:gridCol>
                <a:gridCol w="313112">
                  <a:extLst>
                    <a:ext uri="{9D8B030D-6E8A-4147-A177-3AD203B41FA5}">
                      <a16:colId xmlns:a16="http://schemas.microsoft.com/office/drawing/2014/main" val="3249808820"/>
                    </a:ext>
                  </a:extLst>
                </a:gridCol>
                <a:gridCol w="930477">
                  <a:extLst>
                    <a:ext uri="{9D8B030D-6E8A-4147-A177-3AD203B41FA5}">
                      <a16:colId xmlns:a16="http://schemas.microsoft.com/office/drawing/2014/main" val="2690564689"/>
                    </a:ext>
                  </a:extLst>
                </a:gridCol>
                <a:gridCol w="641469">
                  <a:extLst>
                    <a:ext uri="{9D8B030D-6E8A-4147-A177-3AD203B41FA5}">
                      <a16:colId xmlns:a16="http://schemas.microsoft.com/office/drawing/2014/main" val="1063472750"/>
                    </a:ext>
                  </a:extLst>
                </a:gridCol>
                <a:gridCol w="1091044">
                  <a:extLst>
                    <a:ext uri="{9D8B030D-6E8A-4147-A177-3AD203B41FA5}">
                      <a16:colId xmlns:a16="http://schemas.microsoft.com/office/drawing/2014/main" val="2787346485"/>
                    </a:ext>
                  </a:extLst>
                </a:gridCol>
                <a:gridCol w="994610">
                  <a:extLst>
                    <a:ext uri="{9D8B030D-6E8A-4147-A177-3AD203B41FA5}">
                      <a16:colId xmlns:a16="http://schemas.microsoft.com/office/drawing/2014/main" val="516505610"/>
                    </a:ext>
                  </a:extLst>
                </a:gridCol>
                <a:gridCol w="770021">
                  <a:extLst>
                    <a:ext uri="{9D8B030D-6E8A-4147-A177-3AD203B41FA5}">
                      <a16:colId xmlns:a16="http://schemas.microsoft.com/office/drawing/2014/main" val="4235862893"/>
                    </a:ext>
                  </a:extLst>
                </a:gridCol>
                <a:gridCol w="1283369">
                  <a:extLst>
                    <a:ext uri="{9D8B030D-6E8A-4147-A177-3AD203B41FA5}">
                      <a16:colId xmlns:a16="http://schemas.microsoft.com/office/drawing/2014/main" val="2318804721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2548441293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109284643"/>
                    </a:ext>
                  </a:extLst>
                </a:gridCol>
              </a:tblGrid>
              <a:tr h="571176">
                <a:tc gridSpan="9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就業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就</a:t>
                      </a:r>
                      <a:endParaRPr lang="en-US" altLang="zh-TW" sz="2400" b="1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569825"/>
                  </a:ext>
                </a:extLst>
              </a:tr>
              <a:tr h="681859">
                <a:tc gridSpan="8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博士班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大學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567822"/>
                  </a:ext>
                </a:extLst>
              </a:tr>
              <a:tr h="681859">
                <a:tc gridSpan="8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碩士班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就</a:t>
                      </a:r>
                      <a:endParaRPr lang="en-US" altLang="zh-TW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23401"/>
                  </a:ext>
                </a:extLst>
              </a:tr>
              <a:tr h="681859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一般大學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科技大學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二技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七</a:t>
                      </a:r>
                      <a:endParaRPr lang="en-US" altLang="zh-TW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endParaRPr lang="en-US" altLang="zh-TW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制</a:t>
                      </a:r>
                      <a:endParaRPr lang="en-US" altLang="zh-TW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學</a:t>
                      </a:r>
                      <a:endParaRPr lang="en-US" altLang="zh-TW" sz="2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校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B697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軍官</a:t>
                      </a:r>
                      <a:endParaRPr lang="en-US" altLang="zh-TW" sz="22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2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學校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就</a:t>
                      </a:r>
                      <a:endParaRPr lang="en-US" altLang="zh-TW" sz="24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4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FDF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3248"/>
                  </a:ext>
                </a:extLst>
              </a:tr>
              <a:tr h="1028732">
                <a:tc gridSpan="2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一般大學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r>
                        <a:rPr lang="zh-TW" altLang="en-US" dirty="0"/>
                        <a:t>科技大學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 vMerge="1">
                  <a:txBody>
                    <a:bodyPr/>
                    <a:lstStyle/>
                    <a:p>
                      <a:r>
                        <a:rPr lang="zh-TW" altLang="en-US" dirty="0"/>
                        <a:t>科技大學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二專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五專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392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396993"/>
                  </a:ext>
                </a:extLst>
              </a:tr>
              <a:tr h="10852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普通高中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綜合高中</a:t>
                      </a:r>
                    </a:p>
                  </a:txBody>
                  <a:tcPr anchor="ctr">
                    <a:solidFill>
                      <a:srgbClr val="FFC0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技術型高中</a:t>
                      </a:r>
                      <a:endParaRPr lang="en-US" altLang="zh-TW" sz="22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2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（高職）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中正</a:t>
                      </a:r>
                      <a:endParaRPr lang="en-US" altLang="zh-TW" sz="22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2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預校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C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技術型高中</a:t>
                      </a:r>
                      <a:endParaRPr lang="en-US" altLang="zh-TW" sz="22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200" b="1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（高職）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2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96897"/>
                  </a:ext>
                </a:extLst>
              </a:tr>
            </a:tbl>
          </a:graphicData>
        </a:graphic>
      </p:graphicFrame>
      <p:grpSp>
        <p:nvGrpSpPr>
          <p:cNvPr id="17" name="群組 16">
            <a:extLst>
              <a:ext uri="{FF2B5EF4-FFF2-40B4-BE49-F238E27FC236}">
                <a16:creationId xmlns:a16="http://schemas.microsoft.com/office/drawing/2014/main" id="{88190967-D953-6156-E9D3-7E705BA631A1}"/>
              </a:ext>
            </a:extLst>
          </p:cNvPr>
          <p:cNvGrpSpPr/>
          <p:nvPr/>
        </p:nvGrpSpPr>
        <p:grpSpPr>
          <a:xfrm>
            <a:off x="1384437" y="5665396"/>
            <a:ext cx="10077371" cy="1058245"/>
            <a:chOff x="938783" y="5171867"/>
            <a:chExt cx="10077371" cy="105824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ED11F4C-B9FE-A260-1C80-C3E4BFA66344}"/>
                </a:ext>
              </a:extLst>
            </p:cNvPr>
            <p:cNvSpPr/>
            <p:nvPr/>
          </p:nvSpPr>
          <p:spPr>
            <a:xfrm>
              <a:off x="938783" y="5681472"/>
              <a:ext cx="10077371" cy="548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國中畢業</a:t>
              </a:r>
            </a:p>
          </p:txBody>
        </p:sp>
        <p:sp>
          <p:nvSpPr>
            <p:cNvPr id="4" name="向上箭號 3">
              <a:extLst>
                <a:ext uri="{FF2B5EF4-FFF2-40B4-BE49-F238E27FC236}">
                  <a16:creationId xmlns:a16="http://schemas.microsoft.com/office/drawing/2014/main" id="{07775C84-2240-7CCF-D493-5A7FB6FD1233}"/>
                </a:ext>
              </a:extLst>
            </p:cNvPr>
            <p:cNvSpPr/>
            <p:nvPr/>
          </p:nvSpPr>
          <p:spPr>
            <a:xfrm>
              <a:off x="1414272" y="5196671"/>
              <a:ext cx="316992" cy="484801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5" name="向上箭號 4">
              <a:extLst>
                <a:ext uri="{FF2B5EF4-FFF2-40B4-BE49-F238E27FC236}">
                  <a16:creationId xmlns:a16="http://schemas.microsoft.com/office/drawing/2014/main" id="{382706E3-C014-D536-F7D2-29EEEC2A51D6}"/>
                </a:ext>
              </a:extLst>
            </p:cNvPr>
            <p:cNvSpPr/>
            <p:nvPr/>
          </p:nvSpPr>
          <p:spPr>
            <a:xfrm>
              <a:off x="5462047" y="5176590"/>
              <a:ext cx="316992" cy="484801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" name="向上箭號 5">
              <a:extLst>
                <a:ext uri="{FF2B5EF4-FFF2-40B4-BE49-F238E27FC236}">
                  <a16:creationId xmlns:a16="http://schemas.microsoft.com/office/drawing/2014/main" id="{BE7AB8DD-1EE9-35D5-8C15-96956442DE98}"/>
                </a:ext>
              </a:extLst>
            </p:cNvPr>
            <p:cNvSpPr/>
            <p:nvPr/>
          </p:nvSpPr>
          <p:spPr>
            <a:xfrm>
              <a:off x="2734071" y="5186630"/>
              <a:ext cx="316992" cy="484801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7" name="向上箭號 6">
              <a:extLst>
                <a:ext uri="{FF2B5EF4-FFF2-40B4-BE49-F238E27FC236}">
                  <a16:creationId xmlns:a16="http://schemas.microsoft.com/office/drawing/2014/main" id="{017AD4B1-55FC-345A-B922-F6AD92FF261F}"/>
                </a:ext>
              </a:extLst>
            </p:cNvPr>
            <p:cNvSpPr/>
            <p:nvPr/>
          </p:nvSpPr>
          <p:spPr>
            <a:xfrm>
              <a:off x="4181229" y="5176589"/>
              <a:ext cx="316992" cy="484801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向上箭號 8">
              <a:extLst>
                <a:ext uri="{FF2B5EF4-FFF2-40B4-BE49-F238E27FC236}">
                  <a16:creationId xmlns:a16="http://schemas.microsoft.com/office/drawing/2014/main" id="{405E5C64-61AB-3F7C-E330-37BEB55B91D8}"/>
                </a:ext>
              </a:extLst>
            </p:cNvPr>
            <p:cNvSpPr/>
            <p:nvPr/>
          </p:nvSpPr>
          <p:spPr>
            <a:xfrm>
              <a:off x="7397913" y="5182622"/>
              <a:ext cx="316992" cy="484801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0" name="向上箭號 9">
              <a:extLst>
                <a:ext uri="{FF2B5EF4-FFF2-40B4-BE49-F238E27FC236}">
                  <a16:creationId xmlns:a16="http://schemas.microsoft.com/office/drawing/2014/main" id="{60D8CA54-5C9B-67D2-2CB7-C41223EEA5CE}"/>
                </a:ext>
              </a:extLst>
            </p:cNvPr>
            <p:cNvSpPr/>
            <p:nvPr/>
          </p:nvSpPr>
          <p:spPr>
            <a:xfrm>
              <a:off x="6420834" y="5182622"/>
              <a:ext cx="316992" cy="484801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1" name="向上箭號 10">
              <a:extLst>
                <a:ext uri="{FF2B5EF4-FFF2-40B4-BE49-F238E27FC236}">
                  <a16:creationId xmlns:a16="http://schemas.microsoft.com/office/drawing/2014/main" id="{EF772B2A-D0C1-FBF4-33D0-643BF90F9A1B}"/>
                </a:ext>
              </a:extLst>
            </p:cNvPr>
            <p:cNvSpPr/>
            <p:nvPr/>
          </p:nvSpPr>
          <p:spPr>
            <a:xfrm>
              <a:off x="10278496" y="5176591"/>
              <a:ext cx="316992" cy="484801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2" name="向上箭號 11">
              <a:extLst>
                <a:ext uri="{FF2B5EF4-FFF2-40B4-BE49-F238E27FC236}">
                  <a16:creationId xmlns:a16="http://schemas.microsoft.com/office/drawing/2014/main" id="{462C31FF-E18F-B082-681C-A483A5C5C3C4}"/>
                </a:ext>
              </a:extLst>
            </p:cNvPr>
            <p:cNvSpPr/>
            <p:nvPr/>
          </p:nvSpPr>
          <p:spPr>
            <a:xfrm>
              <a:off x="8906929" y="5171867"/>
              <a:ext cx="316992" cy="484801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0569F7A-A316-3C89-17BB-0938D118A865}"/>
              </a:ext>
            </a:extLst>
          </p:cNvPr>
          <p:cNvGrpSpPr/>
          <p:nvPr/>
        </p:nvGrpSpPr>
        <p:grpSpPr>
          <a:xfrm>
            <a:off x="285749" y="277201"/>
            <a:ext cx="4676395" cy="451048"/>
            <a:chOff x="190500" y="391501"/>
            <a:chExt cx="3869109" cy="451048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3B4A563-7176-E4CE-B883-E667EC419955}"/>
                </a:ext>
              </a:extLst>
            </p:cNvPr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內容版面配置區 4">
              <a:extLst>
                <a:ext uri="{FF2B5EF4-FFF2-40B4-BE49-F238E27FC236}">
                  <a16:creationId xmlns:a16="http://schemas.microsoft.com/office/drawing/2014/main" id="{6E06730F-92ED-AC44-B946-700F992C6802}"/>
                </a:ext>
              </a:extLst>
            </p:cNvPr>
            <p:cNvSpPr txBox="1">
              <a:spLocks/>
            </p:cNvSpPr>
            <p:nvPr/>
          </p:nvSpPr>
          <p:spPr>
            <a:xfrm>
              <a:off x="370500" y="391501"/>
              <a:ext cx="3689109" cy="4319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國中畢業後進路分析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E323CA8-90FA-5D1C-F41C-A3A3E2319AB7}"/>
              </a:ext>
            </a:extLst>
          </p:cNvPr>
          <p:cNvGrpSpPr/>
          <p:nvPr/>
        </p:nvGrpSpPr>
        <p:grpSpPr>
          <a:xfrm>
            <a:off x="783562" y="2672731"/>
            <a:ext cx="600877" cy="3908068"/>
            <a:chOff x="725876" y="2273246"/>
            <a:chExt cx="600877" cy="3908068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B13C2A61-E655-1CFA-CE39-E1B26B033ECB}"/>
                </a:ext>
              </a:extLst>
            </p:cNvPr>
            <p:cNvSpPr txBox="1"/>
            <p:nvPr/>
          </p:nvSpPr>
          <p:spPr>
            <a:xfrm>
              <a:off x="725878" y="5719649"/>
              <a:ext cx="600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b="1" dirty="0"/>
                <a:t>15</a:t>
              </a:r>
              <a:endParaRPr kumimoji="1" lang="zh-TW" altLang="en-US" sz="2400" b="1" dirty="0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ABF7141-6E88-7523-ED50-68AA8010EA87}"/>
                </a:ext>
              </a:extLst>
            </p:cNvPr>
            <p:cNvSpPr txBox="1"/>
            <p:nvPr/>
          </p:nvSpPr>
          <p:spPr>
            <a:xfrm>
              <a:off x="725876" y="2273246"/>
              <a:ext cx="600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b="1" dirty="0"/>
                <a:t>22</a:t>
              </a:r>
              <a:endParaRPr kumimoji="1" lang="zh-TW" altLang="en-US" sz="2400" b="1" dirty="0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2D90371-3C7D-E800-C647-CC8D7A4B20A7}"/>
                </a:ext>
              </a:extLst>
            </p:cNvPr>
            <p:cNvSpPr txBox="1"/>
            <p:nvPr/>
          </p:nvSpPr>
          <p:spPr>
            <a:xfrm>
              <a:off x="725876" y="3250263"/>
              <a:ext cx="600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b="1" dirty="0"/>
                <a:t>20</a:t>
              </a:r>
              <a:endParaRPr kumimoji="1" lang="zh-TW" altLang="en-US" sz="2400" b="1" dirty="0"/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EC765DB2-D952-A1CD-F8DE-FB43201789FD}"/>
                </a:ext>
              </a:extLst>
            </p:cNvPr>
            <p:cNvSpPr txBox="1"/>
            <p:nvPr/>
          </p:nvSpPr>
          <p:spPr>
            <a:xfrm>
              <a:off x="725877" y="4227280"/>
              <a:ext cx="600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400" b="1" dirty="0"/>
                <a:t>18</a:t>
              </a:r>
              <a:endParaRPr kumimoji="1" lang="zh-TW" altLang="en-US" sz="2400" b="1" dirty="0"/>
            </a:p>
          </p:txBody>
        </p:sp>
      </p:grpSp>
      <p:pic>
        <p:nvPicPr>
          <p:cNvPr id="1026" name="Picture 2" descr="https://lh7-rt.googleusercontent.com/slidesz/AGV_vUdjUqtvqPEGf7LpW5PmE9i0Q97fKyeE2BA1jpfiVFi-wmVPuy4aE4lt5v1iCr0ATrcR662TVEAFas8WYvhPmOsaLwBwwB9l0qa7X6AJQr3TxL9mvNUmm4neRQyPfF5gTl5CzkXDJ-WbPA4df3xVsMJmd-W5m8oHcasqOi2urYfJW2P2RfStBg=nw?key=DUQbOgHL-j4hqszpuuK1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5622925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2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14375" y="555626"/>
            <a:ext cx="3009900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統計</a:t>
            </a:r>
            <a:r>
              <a:rPr lang="zh-TW" altLang="en-US" sz="3600" b="1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560093" y="555626"/>
            <a:ext cx="3043237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管道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8467724" y="555626"/>
            <a:ext cx="3038475" cy="2616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r>
              <a:rPr lang="en-US" altLang="zh-TW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vs</a:t>
            </a:r>
            <a:r>
              <a:rPr lang="zh-TW" alt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高職</a:t>
            </a:r>
            <a:endParaRPr lang="en-US" altLang="zh-TW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差異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685800" y="3660777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國中無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高中有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4576762" y="3660777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en-US" altLang="zh-TW" sz="3600" b="1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93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能仁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8467725" y="3698876"/>
            <a:ext cx="3038474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校園生活</a:t>
            </a:r>
          </a:p>
        </p:txBody>
      </p:sp>
    </p:spTree>
    <p:extLst>
      <p:ext uri="{BB962C8B-B14F-4D97-AF65-F5344CB8AC3E}">
        <p14:creationId xmlns:p14="http://schemas.microsoft.com/office/powerpoint/2010/main" val="37298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圓角矩形 74"/>
          <p:cNvSpPr/>
          <p:nvPr/>
        </p:nvSpPr>
        <p:spPr>
          <a:xfrm>
            <a:off x="9718893" y="4293393"/>
            <a:ext cx="1609643" cy="8796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圓角矩形 73"/>
          <p:cNvSpPr/>
          <p:nvPr/>
        </p:nvSpPr>
        <p:spPr>
          <a:xfrm>
            <a:off x="9042442" y="2239811"/>
            <a:ext cx="3047558" cy="13240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圓角矩形 72"/>
          <p:cNvSpPr/>
          <p:nvPr/>
        </p:nvSpPr>
        <p:spPr>
          <a:xfrm>
            <a:off x="5573175" y="2276919"/>
            <a:ext cx="3131118" cy="12869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圓角矩形 49"/>
          <p:cNvSpPr/>
          <p:nvPr/>
        </p:nvSpPr>
        <p:spPr>
          <a:xfrm>
            <a:off x="5565017" y="4078445"/>
            <a:ext cx="3180212" cy="12869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圓角矩形 47"/>
          <p:cNvSpPr/>
          <p:nvPr/>
        </p:nvSpPr>
        <p:spPr>
          <a:xfrm>
            <a:off x="3116355" y="2370842"/>
            <a:ext cx="2126822" cy="9556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85750" y="277201"/>
            <a:ext cx="6419850" cy="451048"/>
            <a:chOff x="190500" y="391501"/>
            <a:chExt cx="6419850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500" y="391501"/>
              <a:ext cx="6239850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技高與高中型態比較</a:t>
              </a:r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1386104" y="1412722"/>
            <a:ext cx="1453744" cy="461665"/>
            <a:chOff x="2460999" y="987285"/>
            <a:chExt cx="1453744" cy="461665"/>
          </a:xfrm>
        </p:grpSpPr>
        <p:sp>
          <p:nvSpPr>
            <p:cNvPr id="53" name="矩形 52"/>
            <p:cNvSpPr/>
            <p:nvPr/>
          </p:nvSpPr>
          <p:spPr>
            <a:xfrm>
              <a:off x="2644135" y="1296972"/>
              <a:ext cx="1080000" cy="107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文字方塊 57"/>
            <p:cNvSpPr txBox="1"/>
            <p:nvPr/>
          </p:nvSpPr>
          <p:spPr>
            <a:xfrm>
              <a:off x="2460999" y="987285"/>
              <a:ext cx="1453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修業年限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87" name="群組 86"/>
          <p:cNvGrpSpPr/>
          <p:nvPr/>
        </p:nvGrpSpPr>
        <p:grpSpPr>
          <a:xfrm>
            <a:off x="6271565" y="1412720"/>
            <a:ext cx="1411042" cy="461665"/>
            <a:chOff x="6089230" y="969670"/>
            <a:chExt cx="1411042" cy="461665"/>
          </a:xfrm>
        </p:grpSpPr>
        <p:sp>
          <p:nvSpPr>
            <p:cNvPr id="52" name="矩形 51"/>
            <p:cNvSpPr/>
            <p:nvPr/>
          </p:nvSpPr>
          <p:spPr>
            <a:xfrm>
              <a:off x="6244585" y="1267487"/>
              <a:ext cx="1080000" cy="107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文字方塊 60"/>
            <p:cNvSpPr txBox="1"/>
            <p:nvPr/>
          </p:nvSpPr>
          <p:spPr>
            <a:xfrm>
              <a:off x="6089230" y="969670"/>
              <a:ext cx="1411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課程特色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62" name="群組 61"/>
          <p:cNvGrpSpPr/>
          <p:nvPr/>
        </p:nvGrpSpPr>
        <p:grpSpPr>
          <a:xfrm>
            <a:off x="5474906" y="2094972"/>
            <a:ext cx="3289373" cy="1617659"/>
            <a:chOff x="5458158" y="1854216"/>
            <a:chExt cx="3289373" cy="1617659"/>
          </a:xfrm>
          <a:noFill/>
        </p:grpSpPr>
        <p:sp>
          <p:nvSpPr>
            <p:cNvPr id="63" name="圓角矩形 62"/>
            <p:cNvSpPr/>
            <p:nvPr/>
          </p:nvSpPr>
          <p:spPr>
            <a:xfrm>
              <a:off x="5458158" y="1854216"/>
              <a:ext cx="3289373" cy="16176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5584715" y="2113830"/>
              <a:ext cx="3092833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以</a:t>
              </a: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專門技術</a:t>
              </a: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為導向，著重實務技術方面的專業</a:t>
              </a: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實作實習課程</a:t>
              </a: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（如實務專題、實習課程等）</a:t>
              </a:r>
            </a:p>
          </p:txBody>
        </p:sp>
      </p:grpSp>
      <p:grpSp>
        <p:nvGrpSpPr>
          <p:cNvPr id="86" name="群組 85"/>
          <p:cNvGrpSpPr/>
          <p:nvPr/>
        </p:nvGrpSpPr>
        <p:grpSpPr>
          <a:xfrm>
            <a:off x="9923212" y="1411873"/>
            <a:ext cx="864058" cy="461665"/>
            <a:chOff x="9751762" y="986436"/>
            <a:chExt cx="864058" cy="461665"/>
          </a:xfrm>
        </p:grpSpPr>
        <p:sp>
          <p:nvSpPr>
            <p:cNvPr id="51" name="矩形 50"/>
            <p:cNvSpPr/>
            <p:nvPr/>
          </p:nvSpPr>
          <p:spPr>
            <a:xfrm>
              <a:off x="9877791" y="1296244"/>
              <a:ext cx="612000" cy="107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文字方塊 64"/>
            <p:cNvSpPr txBox="1"/>
            <p:nvPr/>
          </p:nvSpPr>
          <p:spPr>
            <a:xfrm>
              <a:off x="9751762" y="986436"/>
              <a:ext cx="8640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證照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68" name="文字方塊 67"/>
          <p:cNvSpPr txBox="1"/>
          <p:nvPr/>
        </p:nvSpPr>
        <p:spPr>
          <a:xfrm>
            <a:off x="5586352" y="4178597"/>
            <a:ext cx="3096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學術研究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為導向，著重基礎知識學科課程如國文、英語、數學、歷史、地理、物理、化學、生物等</a:t>
            </a:r>
          </a:p>
        </p:txBody>
      </p:sp>
      <p:cxnSp>
        <p:nvCxnSpPr>
          <p:cNvPr id="69" name="直線接點 68"/>
          <p:cNvCxnSpPr/>
          <p:nvPr/>
        </p:nvCxnSpPr>
        <p:spPr>
          <a:xfrm>
            <a:off x="5375162" y="1580594"/>
            <a:ext cx="0" cy="4299633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/>
          <p:cNvCxnSpPr/>
          <p:nvPr/>
        </p:nvCxnSpPr>
        <p:spPr>
          <a:xfrm>
            <a:off x="8859365" y="1562814"/>
            <a:ext cx="0" cy="4299633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群組 90"/>
          <p:cNvGrpSpPr/>
          <p:nvPr/>
        </p:nvGrpSpPr>
        <p:grpSpPr>
          <a:xfrm>
            <a:off x="9141181" y="4257918"/>
            <a:ext cx="2765069" cy="1069187"/>
            <a:chOff x="8969731" y="3697848"/>
            <a:chExt cx="2765069" cy="1069187"/>
          </a:xfrm>
          <a:noFill/>
        </p:grpSpPr>
        <p:sp>
          <p:nvSpPr>
            <p:cNvPr id="54" name="圓角矩形 53"/>
            <p:cNvSpPr/>
            <p:nvPr/>
          </p:nvSpPr>
          <p:spPr>
            <a:xfrm>
              <a:off x="8969731" y="3697848"/>
              <a:ext cx="2765069" cy="106918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9912522" y="4018637"/>
              <a:ext cx="964498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無強調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90" name="群組 89"/>
          <p:cNvGrpSpPr/>
          <p:nvPr/>
        </p:nvGrpSpPr>
        <p:grpSpPr>
          <a:xfrm>
            <a:off x="9107318" y="2256424"/>
            <a:ext cx="3084682" cy="1550681"/>
            <a:chOff x="8943844" y="1696354"/>
            <a:chExt cx="2599054" cy="1550681"/>
          </a:xfrm>
          <a:noFill/>
        </p:grpSpPr>
        <p:sp>
          <p:nvSpPr>
            <p:cNvPr id="55" name="圓角矩形 54"/>
            <p:cNvSpPr/>
            <p:nvPr/>
          </p:nvSpPr>
          <p:spPr>
            <a:xfrm>
              <a:off x="8994386" y="1696354"/>
              <a:ext cx="2548512" cy="13099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8943844" y="1769707"/>
              <a:ext cx="2545644" cy="147732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依興趣及專長參加各類技能檢定，取得技術或職業證照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丙級證照已是基本，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進階培訓乙級證照</a:t>
              </a:r>
              <a:endPara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80" name="直線接點 79"/>
          <p:cNvCxnSpPr/>
          <p:nvPr/>
        </p:nvCxnSpPr>
        <p:spPr>
          <a:xfrm>
            <a:off x="2951811" y="1580593"/>
            <a:ext cx="0" cy="4299633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群組 81"/>
          <p:cNvGrpSpPr/>
          <p:nvPr/>
        </p:nvGrpSpPr>
        <p:grpSpPr>
          <a:xfrm>
            <a:off x="3438947" y="1412721"/>
            <a:ext cx="1463426" cy="461665"/>
            <a:chOff x="2461501" y="987284"/>
            <a:chExt cx="1463426" cy="461665"/>
          </a:xfrm>
        </p:grpSpPr>
        <p:sp>
          <p:nvSpPr>
            <p:cNvPr id="83" name="矩形 82"/>
            <p:cNvSpPr/>
            <p:nvPr/>
          </p:nvSpPr>
          <p:spPr>
            <a:xfrm>
              <a:off x="2644135" y="1296972"/>
              <a:ext cx="1080000" cy="10719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文字方塊 83"/>
            <p:cNvSpPr txBox="1"/>
            <p:nvPr/>
          </p:nvSpPr>
          <p:spPr>
            <a:xfrm>
              <a:off x="2461501" y="987284"/>
              <a:ext cx="1463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教育目標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92" name="群組 91"/>
          <p:cNvGrpSpPr/>
          <p:nvPr/>
        </p:nvGrpSpPr>
        <p:grpSpPr>
          <a:xfrm>
            <a:off x="3178149" y="2390137"/>
            <a:ext cx="2214032" cy="2083356"/>
            <a:chOff x="3344408" y="919842"/>
            <a:chExt cx="2028250" cy="1917685"/>
          </a:xfrm>
        </p:grpSpPr>
        <p:sp>
          <p:nvSpPr>
            <p:cNvPr id="57" name="圓角矩形 56"/>
            <p:cNvSpPr/>
            <p:nvPr/>
          </p:nvSpPr>
          <p:spPr>
            <a:xfrm>
              <a:off x="3381092" y="1811359"/>
              <a:ext cx="1991566" cy="10261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3344408" y="919842"/>
              <a:ext cx="191766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教導專業知能、涵養職業道德、培育</a:t>
              </a: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實用技術人才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00" name="群組 99"/>
          <p:cNvGrpSpPr/>
          <p:nvPr/>
        </p:nvGrpSpPr>
        <p:grpSpPr>
          <a:xfrm>
            <a:off x="189822" y="2276473"/>
            <a:ext cx="1370392" cy="1278442"/>
            <a:chOff x="224317" y="1674814"/>
            <a:chExt cx="1370392" cy="1278442"/>
          </a:xfrm>
        </p:grpSpPr>
        <p:sp>
          <p:nvSpPr>
            <p:cNvPr id="101" name="向右箭號 100"/>
            <p:cNvSpPr/>
            <p:nvPr/>
          </p:nvSpPr>
          <p:spPr>
            <a:xfrm>
              <a:off x="224317" y="1674814"/>
              <a:ext cx="1370392" cy="127844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文字方塊 101"/>
            <p:cNvSpPr txBox="1"/>
            <p:nvPr/>
          </p:nvSpPr>
          <p:spPr>
            <a:xfrm>
              <a:off x="291280" y="2021647"/>
              <a:ext cx="998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技職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03" name="群組 102"/>
          <p:cNvGrpSpPr/>
          <p:nvPr/>
        </p:nvGrpSpPr>
        <p:grpSpPr>
          <a:xfrm>
            <a:off x="189822" y="4124153"/>
            <a:ext cx="1370392" cy="1278442"/>
            <a:chOff x="224317" y="1674814"/>
            <a:chExt cx="1370392" cy="1278442"/>
          </a:xfrm>
        </p:grpSpPr>
        <p:sp>
          <p:nvSpPr>
            <p:cNvPr id="104" name="向右箭號 103"/>
            <p:cNvSpPr/>
            <p:nvPr/>
          </p:nvSpPr>
          <p:spPr>
            <a:xfrm>
              <a:off x="224317" y="1674814"/>
              <a:ext cx="1370392" cy="127844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文字方塊 104"/>
            <p:cNvSpPr txBox="1"/>
            <p:nvPr/>
          </p:nvSpPr>
          <p:spPr>
            <a:xfrm>
              <a:off x="276207" y="2021647"/>
              <a:ext cx="998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高中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46" name="圓角矩形 45"/>
          <p:cNvSpPr/>
          <p:nvPr/>
        </p:nvSpPr>
        <p:spPr>
          <a:xfrm>
            <a:off x="1546121" y="4313063"/>
            <a:ext cx="1130106" cy="8796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1597540" y="4493598"/>
            <a:ext cx="959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7" name="圓角矩形 46"/>
          <p:cNvSpPr/>
          <p:nvPr/>
        </p:nvSpPr>
        <p:spPr>
          <a:xfrm>
            <a:off x="1567551" y="2433589"/>
            <a:ext cx="1220618" cy="8796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圓角矩形 48"/>
          <p:cNvSpPr/>
          <p:nvPr/>
        </p:nvSpPr>
        <p:spPr>
          <a:xfrm>
            <a:off x="3115454" y="4282106"/>
            <a:ext cx="2135290" cy="8796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1516845" y="2486339"/>
            <a:ext cx="1379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技高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五專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grpSp>
        <p:nvGrpSpPr>
          <p:cNvPr id="93" name="群組 92"/>
          <p:cNvGrpSpPr/>
          <p:nvPr/>
        </p:nvGrpSpPr>
        <p:grpSpPr>
          <a:xfrm>
            <a:off x="3063775" y="4199821"/>
            <a:ext cx="2253911" cy="1138170"/>
            <a:chOff x="3371151" y="3639751"/>
            <a:chExt cx="2041186" cy="1138170"/>
          </a:xfrm>
          <a:noFill/>
        </p:grpSpPr>
        <p:sp>
          <p:nvSpPr>
            <p:cNvPr id="56" name="圓角矩形 55"/>
            <p:cNvSpPr/>
            <p:nvPr/>
          </p:nvSpPr>
          <p:spPr>
            <a:xfrm>
              <a:off x="3417953" y="3639751"/>
              <a:ext cx="1894248" cy="113817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3371151" y="3869639"/>
              <a:ext cx="2041186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奠定研究學術或學習專門知能預備為宗旨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6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圓角矩形 38"/>
          <p:cNvSpPr/>
          <p:nvPr/>
        </p:nvSpPr>
        <p:spPr>
          <a:xfrm>
            <a:off x="1637435" y="2434127"/>
            <a:ext cx="2667374" cy="8796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8892066" y="4262862"/>
            <a:ext cx="2896121" cy="10691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304865" y="4262862"/>
            <a:ext cx="3164114" cy="10691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798132" y="4312348"/>
            <a:ext cx="3788208" cy="1138172"/>
            <a:chOff x="4959324" y="3795778"/>
            <a:chExt cx="3788208" cy="1138172"/>
          </a:xfrm>
        </p:grpSpPr>
        <p:sp>
          <p:nvSpPr>
            <p:cNvPr id="8" name="圓角矩形 7"/>
            <p:cNvSpPr/>
            <p:nvPr/>
          </p:nvSpPr>
          <p:spPr>
            <a:xfrm>
              <a:off x="4959324" y="3795778"/>
              <a:ext cx="3788208" cy="113817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062757" y="3865866"/>
              <a:ext cx="34441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升大學：以一般大學為主，科技校院為輔；升學研究所：攻讀一般大學研究所為主</a:t>
              </a:r>
            </a:p>
          </p:txBody>
        </p:sp>
      </p:grpSp>
      <p:sp>
        <p:nvSpPr>
          <p:cNvPr id="31" name="矩形 30"/>
          <p:cNvSpPr/>
          <p:nvPr/>
        </p:nvSpPr>
        <p:spPr>
          <a:xfrm>
            <a:off x="9811849" y="1842833"/>
            <a:ext cx="1080000" cy="1071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178643" y="1814076"/>
            <a:ext cx="1080000" cy="1071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578193" y="1843561"/>
            <a:ext cx="615432" cy="1071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8910796" y="2113620"/>
            <a:ext cx="2891983" cy="16176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85750" y="277201"/>
            <a:ext cx="6419850" cy="451048"/>
            <a:chOff x="190500" y="391501"/>
            <a:chExt cx="6419850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500" y="391501"/>
              <a:ext cx="6239850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技</a:t>
              </a: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高與高中型態比較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2363718" y="1537041"/>
            <a:ext cx="104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性向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981520" y="1510398"/>
            <a:ext cx="147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升學進路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4786409" y="2421454"/>
            <a:ext cx="3788208" cy="877912"/>
            <a:chOff x="4959324" y="1854216"/>
            <a:chExt cx="3788208" cy="1617659"/>
          </a:xfrm>
        </p:grpSpPr>
        <p:sp>
          <p:nvSpPr>
            <p:cNvPr id="18" name="圓角矩形 17"/>
            <p:cNvSpPr/>
            <p:nvPr/>
          </p:nvSpPr>
          <p:spPr>
            <a:xfrm>
              <a:off x="4959324" y="1854216"/>
              <a:ext cx="3788208" cy="161765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5158735" y="2119283"/>
              <a:ext cx="3389387" cy="130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升大學：以科技大學、技術學院、為主，一般大學為輔。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9687424" y="1552951"/>
            <a:ext cx="142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未來發展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4" name="直線接點 23"/>
          <p:cNvCxnSpPr/>
          <p:nvPr/>
        </p:nvCxnSpPr>
        <p:spPr>
          <a:xfrm>
            <a:off x="4598370" y="1615197"/>
            <a:ext cx="0" cy="396000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8745064" y="1662288"/>
            <a:ext cx="0" cy="396000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200080" y="2274422"/>
            <a:ext cx="1370392" cy="1278442"/>
            <a:chOff x="224317" y="1674814"/>
            <a:chExt cx="1370392" cy="1278442"/>
          </a:xfrm>
        </p:grpSpPr>
        <p:sp>
          <p:nvSpPr>
            <p:cNvPr id="12" name="向右箭號 11"/>
            <p:cNvSpPr/>
            <p:nvPr/>
          </p:nvSpPr>
          <p:spPr>
            <a:xfrm>
              <a:off x="224317" y="1674814"/>
              <a:ext cx="1370392" cy="127844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91280" y="2021647"/>
              <a:ext cx="998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技職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189822" y="2276473"/>
            <a:ext cx="1370392" cy="1278442"/>
            <a:chOff x="224317" y="1674814"/>
            <a:chExt cx="1370392" cy="1278442"/>
          </a:xfrm>
        </p:grpSpPr>
        <p:sp>
          <p:nvSpPr>
            <p:cNvPr id="54" name="向右箭號 53"/>
            <p:cNvSpPr/>
            <p:nvPr/>
          </p:nvSpPr>
          <p:spPr>
            <a:xfrm>
              <a:off x="224317" y="1674814"/>
              <a:ext cx="1370392" cy="127844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291280" y="2021647"/>
              <a:ext cx="998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技職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174911" y="4248677"/>
            <a:ext cx="1370392" cy="1278442"/>
            <a:chOff x="224317" y="1674814"/>
            <a:chExt cx="1370392" cy="1278442"/>
          </a:xfrm>
        </p:grpSpPr>
        <p:sp>
          <p:nvSpPr>
            <p:cNvPr id="61" name="向右箭號 60"/>
            <p:cNvSpPr/>
            <p:nvPr/>
          </p:nvSpPr>
          <p:spPr>
            <a:xfrm>
              <a:off x="224317" y="1674814"/>
              <a:ext cx="1370392" cy="127844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276207" y="2021647"/>
              <a:ext cx="998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高中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5" name="文字方塊 14"/>
          <p:cNvSpPr txBox="1"/>
          <p:nvPr/>
        </p:nvSpPr>
        <p:spPr>
          <a:xfrm>
            <a:off x="1759875" y="2460780"/>
            <a:ext cx="24812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操作性向強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喜歡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動手做實作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</a:t>
            </a:r>
          </a:p>
        </p:txBody>
      </p:sp>
      <p:sp>
        <p:nvSpPr>
          <p:cNvPr id="40" name="圓角矩形 39"/>
          <p:cNvSpPr/>
          <p:nvPr/>
        </p:nvSpPr>
        <p:spPr>
          <a:xfrm>
            <a:off x="1627802" y="4448086"/>
            <a:ext cx="2667374" cy="8796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799255" y="4435158"/>
            <a:ext cx="23244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學術性向強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對學術研究興趣濃</a:t>
            </a:r>
          </a:p>
        </p:txBody>
      </p:sp>
      <p:sp>
        <p:nvSpPr>
          <p:cNvPr id="41" name="圓角矩形 40"/>
          <p:cNvSpPr/>
          <p:nvPr/>
        </p:nvSpPr>
        <p:spPr>
          <a:xfrm>
            <a:off x="9013529" y="4344158"/>
            <a:ext cx="2789250" cy="97006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040360" y="4506025"/>
            <a:ext cx="2790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偏具知識型工作知能，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基礎學科強，技術職能較弱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8972518" y="2389242"/>
            <a:ext cx="2858286" cy="10397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006280" y="2434127"/>
            <a:ext cx="2886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較強的實務及技術能力，所學和職場所需的能力接軌，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升學、就業兼具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65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1304865" y="4262862"/>
            <a:ext cx="3164114" cy="10691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62386" y="1812918"/>
            <a:ext cx="1080000" cy="1071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578193" y="1814986"/>
            <a:ext cx="615432" cy="1071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8910796" y="2113620"/>
            <a:ext cx="3057714" cy="16176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85750" y="277201"/>
            <a:ext cx="6419850" cy="451048"/>
            <a:chOff x="190500" y="391501"/>
            <a:chExt cx="6419850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500" y="391501"/>
              <a:ext cx="6239850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技高與高中</a:t>
              </a: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升學管道差異</a:t>
              </a:r>
              <a:endPara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9" name="圓角矩形 8"/>
          <p:cNvSpPr/>
          <p:nvPr/>
        </p:nvSpPr>
        <p:spPr>
          <a:xfrm>
            <a:off x="1347352" y="2233892"/>
            <a:ext cx="3164114" cy="13049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360095" y="1509867"/>
            <a:ext cx="104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765902" y="1512784"/>
            <a:ext cx="165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升學進路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633903" y="4540030"/>
            <a:ext cx="3788208" cy="1662672"/>
            <a:chOff x="4959324" y="3795777"/>
            <a:chExt cx="3788208" cy="1311101"/>
          </a:xfrm>
        </p:grpSpPr>
        <p:sp>
          <p:nvSpPr>
            <p:cNvPr id="8" name="圓角矩形 7"/>
            <p:cNvSpPr/>
            <p:nvPr/>
          </p:nvSpPr>
          <p:spPr>
            <a:xfrm>
              <a:off x="4959324" y="3795777"/>
              <a:ext cx="3788208" cy="13111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131361" y="3869122"/>
              <a:ext cx="3444135" cy="123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特殊選才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繁星推薦</a:t>
              </a:r>
              <a:endPara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學測申請</a:t>
              </a: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一般大學</a:t>
              </a: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科技大學</a:t>
              </a: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分科測驗分發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4669306" y="2008637"/>
            <a:ext cx="3857454" cy="2248120"/>
            <a:chOff x="4959324" y="1854216"/>
            <a:chExt cx="3857454" cy="2248120"/>
          </a:xfrm>
        </p:grpSpPr>
        <p:sp>
          <p:nvSpPr>
            <p:cNvPr id="18" name="圓角矩形 17"/>
            <p:cNvSpPr/>
            <p:nvPr/>
          </p:nvSpPr>
          <p:spPr>
            <a:xfrm>
              <a:off x="4959324" y="1854216"/>
              <a:ext cx="3788208" cy="218137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5001077" y="1886345"/>
              <a:ext cx="381570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特殊選</a:t>
              </a:r>
              <a:r>
                <a:rPr lang="zh-TW" altLang="en-US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才</a:t>
              </a:r>
              <a:r>
                <a:rPr lang="en-US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特殊身分、特殊表現</a:t>
              </a:r>
              <a:r>
                <a:rPr lang="en-US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繁星推薦</a:t>
              </a:r>
              <a:r>
                <a:rPr lang="en-US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每校</a:t>
              </a:r>
              <a:r>
                <a:rPr lang="en-US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</a:t>
              </a:r>
              <a:r>
                <a:rPr lang="zh-TW" altLang="en-US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名</a:t>
              </a:r>
              <a:r>
                <a:rPr lang="en-US" altLang="zh-TW" sz="1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推薦甄試、登記分發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技優甄審、技優保送</a:t>
              </a:r>
              <a:endPara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須有乙級證照</a:t>
              </a:r>
              <a:r>
                <a:rPr lang="en-US" altLang="zh-TW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進修部獨招</a:t>
              </a:r>
              <a:endPara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24" name="直線接點 23"/>
          <p:cNvCxnSpPr/>
          <p:nvPr/>
        </p:nvCxnSpPr>
        <p:spPr>
          <a:xfrm>
            <a:off x="4459707" y="1629789"/>
            <a:ext cx="0" cy="396000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8624294" y="1604302"/>
            <a:ext cx="0" cy="396000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200080" y="2274422"/>
            <a:ext cx="1370392" cy="1278442"/>
            <a:chOff x="224317" y="1674814"/>
            <a:chExt cx="1370392" cy="1278442"/>
          </a:xfrm>
        </p:grpSpPr>
        <p:sp>
          <p:nvSpPr>
            <p:cNvPr id="12" name="向右箭號 11"/>
            <p:cNvSpPr/>
            <p:nvPr/>
          </p:nvSpPr>
          <p:spPr>
            <a:xfrm>
              <a:off x="224317" y="1674814"/>
              <a:ext cx="1370392" cy="127844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91280" y="2021647"/>
              <a:ext cx="998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技職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189822" y="2276473"/>
            <a:ext cx="1370392" cy="1278442"/>
            <a:chOff x="224317" y="1674814"/>
            <a:chExt cx="1370392" cy="1278442"/>
          </a:xfrm>
        </p:grpSpPr>
        <p:sp>
          <p:nvSpPr>
            <p:cNvPr id="54" name="向右箭號 53"/>
            <p:cNvSpPr/>
            <p:nvPr/>
          </p:nvSpPr>
          <p:spPr>
            <a:xfrm>
              <a:off x="224317" y="1674814"/>
              <a:ext cx="1370392" cy="127844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291280" y="2021647"/>
              <a:ext cx="998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技職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189822" y="4543253"/>
            <a:ext cx="1370392" cy="1278442"/>
            <a:chOff x="224317" y="1674814"/>
            <a:chExt cx="1370392" cy="1278442"/>
          </a:xfrm>
        </p:grpSpPr>
        <p:sp>
          <p:nvSpPr>
            <p:cNvPr id="61" name="向右箭號 60"/>
            <p:cNvSpPr/>
            <p:nvPr/>
          </p:nvSpPr>
          <p:spPr>
            <a:xfrm>
              <a:off x="224317" y="1674814"/>
              <a:ext cx="1370392" cy="127844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276207" y="2021647"/>
              <a:ext cx="998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高中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39" name="圓角矩形 38"/>
          <p:cNvSpPr/>
          <p:nvPr/>
        </p:nvSpPr>
        <p:spPr>
          <a:xfrm>
            <a:off x="1662825" y="2350708"/>
            <a:ext cx="2629113" cy="10678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729196" y="2427993"/>
            <a:ext cx="23244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統測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少部分學測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1610072" y="4662818"/>
            <a:ext cx="2638673" cy="11251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729196" y="4748365"/>
            <a:ext cx="2324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學測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分科測驗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8817015" y="2263392"/>
            <a:ext cx="3119335" cy="12754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811849" y="1825580"/>
            <a:ext cx="1080000" cy="1071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9599803" y="1513998"/>
            <a:ext cx="142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優劣分析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8859036" y="4500409"/>
            <a:ext cx="3281197" cy="16925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856711" y="4561767"/>
            <a:ext cx="32811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優點：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基本學科知識能力強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缺點：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定向較晚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無法拿出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實際能力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與人競爭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937759" y="2313114"/>
            <a:ext cx="28830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優點：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提早定向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朝更專業技術發展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0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14375" y="555626"/>
            <a:ext cx="3009900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統計數據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當引言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4560093" y="555626"/>
            <a:ext cx="3043237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介紹不同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升學管道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8467724" y="555626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vs</a:t>
            </a:r>
            <a:r>
              <a:rPr lang="zh-TW" altLang="en-US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高職</a:t>
            </a:r>
            <a:endParaRPr lang="en-US" altLang="zh-TW" sz="4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差異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685800" y="3660777"/>
            <a:ext cx="3038475" cy="2616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國中無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高中有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4576762" y="3660777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93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科延伸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東海群科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8467725" y="3698876"/>
            <a:ext cx="3038474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東海特色校園生活</a:t>
            </a:r>
          </a:p>
        </p:txBody>
      </p:sp>
    </p:spTree>
    <p:extLst>
      <p:ext uri="{BB962C8B-B14F-4D97-AF65-F5344CB8AC3E}">
        <p14:creationId xmlns:p14="http://schemas.microsoft.com/office/powerpoint/2010/main" val="31840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894251" y="1706467"/>
            <a:ext cx="8607425" cy="2641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群組 3"/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學生學習歷程檔案</a:t>
              </a:r>
            </a:p>
          </p:txBody>
        </p:sp>
      </p:grpSp>
      <p:sp>
        <p:nvSpPr>
          <p:cNvPr id="12" name="內容版面配置區 2"/>
          <p:cNvSpPr txBox="1">
            <a:spLocks/>
          </p:cNvSpPr>
          <p:nvPr/>
        </p:nvSpPr>
        <p:spPr>
          <a:xfrm>
            <a:off x="447767" y="1987381"/>
            <a:ext cx="6916125" cy="24839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因應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課綱課程實施，高級中等學校課程架構改變，強調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素養導向、跨科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跨領域統整學習、探究與實作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等，透過學習歷程檔案的累積，系統化地逐步整理學習成果，可以更全面的了解自己在高級中等教育階段的學習結果。</a:t>
            </a:r>
          </a:p>
        </p:txBody>
      </p:sp>
      <p:pic>
        <p:nvPicPr>
          <p:cNvPr id="7170" name="Picture 2" descr="Two students saying hello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2" t="7256" r="18959"/>
          <a:stretch/>
        </p:blipFill>
        <p:spPr bwMode="auto">
          <a:xfrm>
            <a:off x="12398980" y="3352798"/>
            <a:ext cx="3409950" cy="552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內容版面配置區 2"/>
          <p:cNvSpPr txBox="1">
            <a:spLocks/>
          </p:cNvSpPr>
          <p:nvPr/>
        </p:nvSpPr>
        <p:spPr>
          <a:xfrm>
            <a:off x="3494455" y="4741721"/>
            <a:ext cx="4456915" cy="584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buNone/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學年度入學高中的學生開始喔！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6" b="91383" l="7565" r="97209">
                        <a14:foregroundMark x1="22411" y1="10255" x2="25728" y2="85255"/>
                        <a14:foregroundMark x1="41303" y1="15534" x2="40939" y2="86893"/>
                        <a14:foregroundMark x1="80906" y1="12500" x2="79814" y2="84951"/>
                        <a14:foregroundMark x1="59426" y1="13653" x2="59628" y2="14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1"/>
          <a:stretch/>
        </p:blipFill>
        <p:spPr>
          <a:xfrm>
            <a:off x="8189566" y="928107"/>
            <a:ext cx="2742202" cy="644859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6" b="91383" l="7565" r="97209">
                        <a14:foregroundMark x1="22411" y1="10255" x2="25728" y2="85255"/>
                        <a14:foregroundMark x1="41303" y1="15534" x2="40939" y2="86893"/>
                        <a14:foregroundMark x1="80906" y1="12500" x2="79814" y2="84951"/>
                        <a14:foregroundMark x1="59426" y1="13653" x2="59628" y2="14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1" r="27398"/>
          <a:stretch/>
        </p:blipFill>
        <p:spPr>
          <a:xfrm>
            <a:off x="9656778" y="928107"/>
            <a:ext cx="2077880" cy="64485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1723731"/>
            <a:ext cx="8583886" cy="265863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8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5"/>
          <p:cNvSpPr txBox="1"/>
          <p:nvPr/>
        </p:nvSpPr>
        <p:spPr>
          <a:xfrm>
            <a:off x="8979186" y="2563836"/>
            <a:ext cx="3050290" cy="1767472"/>
          </a:xfrm>
          <a:prstGeom prst="rect">
            <a:avLst/>
          </a:prstGeom>
          <a:solidFill>
            <a:schemeClr val="accent2">
              <a:lumMod val="50000"/>
            </a:schemeClr>
          </a:solidFill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372" rtl="0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软雅黑"/>
              </a:rPr>
              <a:t>藉由學習歷程檔案的蒐集及反思，幫助學生</a:t>
            </a:r>
            <a:r>
              <a:rPr lang="zh-TW" sz="2800" b="1" i="0" u="none" strike="noStrike" kern="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软雅黑"/>
              </a:rPr>
              <a:t>生涯定向</a:t>
            </a:r>
            <a:endParaRPr lang="zh-TW" sz="2400" b="1" i="0" u="none" strike="noStrike" kern="0" cap="none" spc="0" baseline="0" dirty="0">
              <a:solidFill>
                <a:srgbClr val="FFFFFF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软雅黑"/>
            </a:endParaRPr>
          </a:p>
        </p:txBody>
      </p:sp>
      <p:sp>
        <p:nvSpPr>
          <p:cNvPr id="4" name="向右箭號 6"/>
          <p:cNvSpPr/>
          <p:nvPr/>
        </p:nvSpPr>
        <p:spPr>
          <a:xfrm>
            <a:off x="7892880" y="3075861"/>
            <a:ext cx="940569" cy="743423"/>
          </a:xfrm>
          <a:custGeom>
            <a:avLst>
              <a:gd name="f0" fmla="val 13369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cap="flat"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2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1" i="0" u="none" strike="noStrike" kern="1200" cap="none" spc="0" baseline="0">
              <a:solidFill>
                <a:srgbClr val="FFFFFF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14"/>
          <p:cNvSpPr txBox="1"/>
          <p:nvPr/>
        </p:nvSpPr>
        <p:spPr>
          <a:xfrm>
            <a:off x="254468" y="2810127"/>
            <a:ext cx="2243481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372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软雅黑"/>
              </a:rPr>
              <a:t>108</a:t>
            </a:r>
            <a:r>
              <a:rPr lang="zh-TW" sz="2400" b="0" i="0" u="none" strike="noStrike" kern="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软雅黑"/>
              </a:rPr>
              <a:t>學年度之後</a:t>
            </a:r>
            <a:endParaRPr lang="en-US" sz="2400" b="0" i="0" u="none" strike="noStrike" kern="0" cap="none" spc="0" baseline="0" dirty="0">
              <a:solidFill>
                <a:srgbClr val="FFFFFF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微软雅黑"/>
            </a:endParaRPr>
          </a:p>
          <a:p>
            <a:pPr marL="0" marR="0" lvl="0" indent="0" algn="ctr" defTabSz="914372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软雅黑"/>
              </a:rPr>
              <a:t>實施</a:t>
            </a: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软雅黑"/>
              </a:rPr>
              <a:t>108</a:t>
            </a:r>
            <a:r>
              <a:rPr lang="zh-TW" sz="2400" b="0" i="0" u="none" strike="noStrike" kern="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软雅黑"/>
              </a:rPr>
              <a:t>新課綱</a:t>
            </a:r>
          </a:p>
        </p:txBody>
      </p:sp>
      <p:grpSp>
        <p:nvGrpSpPr>
          <p:cNvPr id="6" name="群組 15"/>
          <p:cNvGrpSpPr/>
          <p:nvPr/>
        </p:nvGrpSpPr>
        <p:grpSpPr>
          <a:xfrm>
            <a:off x="2749966" y="1232042"/>
            <a:ext cx="3113882" cy="2643386"/>
            <a:chOff x="2749966" y="1712744"/>
            <a:chExt cx="2301051" cy="2162684"/>
          </a:xfrm>
        </p:grpSpPr>
        <p:grpSp>
          <p:nvGrpSpPr>
            <p:cNvPr id="7" name="群組 16"/>
            <p:cNvGrpSpPr/>
            <p:nvPr/>
          </p:nvGrpSpPr>
          <p:grpSpPr>
            <a:xfrm>
              <a:off x="2749966" y="1712744"/>
              <a:ext cx="2301051" cy="1773414"/>
              <a:chOff x="2749966" y="1712744"/>
              <a:chExt cx="2301051" cy="1773414"/>
            </a:xfrm>
          </p:grpSpPr>
          <p:sp>
            <p:nvSpPr>
              <p:cNvPr id="8" name="矩形 18"/>
              <p:cNvSpPr/>
              <p:nvPr/>
            </p:nvSpPr>
            <p:spPr>
              <a:xfrm>
                <a:off x="2749966" y="1712744"/>
                <a:ext cx="1802437" cy="1773414"/>
              </a:xfrm>
              <a:prstGeom prst="rect">
                <a:avLst/>
              </a:prstGeom>
              <a:solidFill>
                <a:srgbClr val="F26D64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2" rtl="0" fontAlgn="auto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4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" name="流程圖: 接點 19"/>
              <p:cNvSpPr/>
              <p:nvPr/>
            </p:nvSpPr>
            <p:spPr>
              <a:xfrm>
                <a:off x="4316352" y="2238030"/>
                <a:ext cx="734665" cy="72283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F26D64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2" rtl="0" fontAlgn="auto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4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0" name="流程圖: 接點 17"/>
            <p:cNvSpPr/>
            <p:nvPr/>
          </p:nvSpPr>
          <p:spPr>
            <a:xfrm rot="16200004">
              <a:off x="3239605" y="3009725"/>
              <a:ext cx="858676" cy="87273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372" rtl="0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20"/>
          <p:cNvGrpSpPr/>
          <p:nvPr/>
        </p:nvGrpSpPr>
        <p:grpSpPr>
          <a:xfrm>
            <a:off x="2706951" y="2951216"/>
            <a:ext cx="3016286" cy="2755655"/>
            <a:chOff x="2761717" y="3107997"/>
            <a:chExt cx="2228931" cy="2254537"/>
          </a:xfrm>
        </p:grpSpPr>
        <p:grpSp>
          <p:nvGrpSpPr>
            <p:cNvPr id="12" name="群組 21"/>
            <p:cNvGrpSpPr/>
            <p:nvPr/>
          </p:nvGrpSpPr>
          <p:grpSpPr>
            <a:xfrm>
              <a:off x="2761717" y="3107997"/>
              <a:ext cx="1827748" cy="2254537"/>
              <a:chOff x="2761717" y="3107997"/>
              <a:chExt cx="1827748" cy="2254537"/>
            </a:xfrm>
          </p:grpSpPr>
          <p:sp>
            <p:nvSpPr>
              <p:cNvPr id="13" name="矩形 23"/>
              <p:cNvSpPr/>
              <p:nvPr/>
            </p:nvSpPr>
            <p:spPr>
              <a:xfrm rot="16200004">
                <a:off x="2787055" y="3560124"/>
                <a:ext cx="1777072" cy="1827748"/>
              </a:xfrm>
              <a:prstGeom prst="rect">
                <a:avLst/>
              </a:prstGeom>
              <a:solidFill>
                <a:srgbClr val="95BC49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2" rtl="0" fontAlgn="auto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4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流程圖: 接點 24"/>
              <p:cNvSpPr/>
              <p:nvPr/>
            </p:nvSpPr>
            <p:spPr>
              <a:xfrm rot="16200004">
                <a:off x="3351672" y="3097669"/>
                <a:ext cx="724323" cy="744979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95BC49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2" rtl="0" fontAlgn="auto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4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5" name="流程圖: 接點 22"/>
            <p:cNvSpPr/>
            <p:nvPr/>
          </p:nvSpPr>
          <p:spPr>
            <a:xfrm rot="10799991">
              <a:off x="4105665" y="4032449"/>
              <a:ext cx="884983" cy="86045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372" rtl="0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25"/>
          <p:cNvGrpSpPr/>
          <p:nvPr/>
        </p:nvGrpSpPr>
        <p:grpSpPr>
          <a:xfrm>
            <a:off x="4626132" y="3052434"/>
            <a:ext cx="3103756" cy="2640098"/>
            <a:chOff x="4216154" y="3184947"/>
            <a:chExt cx="2293568" cy="2159994"/>
          </a:xfrm>
        </p:grpSpPr>
        <p:grpSp>
          <p:nvGrpSpPr>
            <p:cNvPr id="17" name="群組 27"/>
            <p:cNvGrpSpPr/>
            <p:nvPr/>
          </p:nvGrpSpPr>
          <p:grpSpPr>
            <a:xfrm>
              <a:off x="4216154" y="3573730"/>
              <a:ext cx="2293568" cy="1771211"/>
              <a:chOff x="4216154" y="3573730"/>
              <a:chExt cx="2293568" cy="1771211"/>
            </a:xfrm>
          </p:grpSpPr>
          <p:sp>
            <p:nvSpPr>
              <p:cNvPr id="18" name="矩形 30"/>
              <p:cNvSpPr/>
              <p:nvPr/>
            </p:nvSpPr>
            <p:spPr>
              <a:xfrm rot="10799991">
                <a:off x="4703161" y="3573730"/>
                <a:ext cx="1806561" cy="1771211"/>
              </a:xfrm>
              <a:prstGeom prst="rect">
                <a:avLst/>
              </a:prstGeom>
              <a:solidFill>
                <a:srgbClr val="FDA907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2" rtl="0" fontAlgn="auto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4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9" name="流程圖: 接點 31"/>
              <p:cNvSpPr/>
              <p:nvPr/>
            </p:nvSpPr>
            <p:spPr>
              <a:xfrm rot="10799991">
                <a:off x="4216154" y="4098367"/>
                <a:ext cx="736348" cy="72193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FDA907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2" rtl="0" fontAlgn="auto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4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0" name="流程圖: 接點 29"/>
            <p:cNvSpPr/>
            <p:nvPr/>
          </p:nvSpPr>
          <p:spPr>
            <a:xfrm rot="5400013">
              <a:off x="5176317" y="3176388"/>
              <a:ext cx="857606" cy="87472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372" rtl="0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" name="群組 32"/>
          <p:cNvGrpSpPr/>
          <p:nvPr/>
        </p:nvGrpSpPr>
        <p:grpSpPr>
          <a:xfrm>
            <a:off x="4769242" y="1226564"/>
            <a:ext cx="2960641" cy="2777255"/>
            <a:chOff x="4293565" y="1712744"/>
            <a:chExt cx="2187811" cy="2272209"/>
          </a:xfrm>
        </p:grpSpPr>
        <p:grpSp>
          <p:nvGrpSpPr>
            <p:cNvPr id="22" name="群組 34"/>
            <p:cNvGrpSpPr/>
            <p:nvPr/>
          </p:nvGrpSpPr>
          <p:grpSpPr>
            <a:xfrm>
              <a:off x="4687351" y="1712744"/>
              <a:ext cx="1794025" cy="2272209"/>
              <a:chOff x="4687351" y="1712744"/>
              <a:chExt cx="1794025" cy="2272209"/>
            </a:xfrm>
          </p:grpSpPr>
          <p:sp>
            <p:nvSpPr>
              <p:cNvPr id="23" name="矩形 36"/>
              <p:cNvSpPr/>
              <p:nvPr/>
            </p:nvSpPr>
            <p:spPr>
              <a:xfrm rot="5400013">
                <a:off x="4694442" y="1705653"/>
                <a:ext cx="1779843" cy="1794025"/>
              </a:xfrm>
              <a:prstGeom prst="rect">
                <a:avLst/>
              </a:prstGeom>
              <a:solidFill>
                <a:srgbClr val="5DB7E7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2" rtl="0" fontAlgn="auto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4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4" name="流程圖: 接點 37"/>
              <p:cNvSpPr/>
              <p:nvPr/>
            </p:nvSpPr>
            <p:spPr>
              <a:xfrm rot="5400013">
                <a:off x="5208894" y="3256607"/>
                <a:ext cx="725457" cy="731236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5DB7E7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372" rtl="0" fontAlgn="auto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400" b="1" i="0" u="none" strike="noStrike" kern="1200" cap="none" spc="0" baseline="0">
                  <a:solidFill>
                    <a:srgbClr val="FFFFFF"/>
                  </a:solidFill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5" name="流程圖: 接點 35"/>
            <p:cNvSpPr/>
            <p:nvPr/>
          </p:nvSpPr>
          <p:spPr>
            <a:xfrm>
              <a:off x="4293565" y="2183120"/>
              <a:ext cx="868652" cy="86178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372" rtl="0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6" name="群組 38"/>
          <p:cNvGrpSpPr/>
          <p:nvPr/>
        </p:nvGrpSpPr>
        <p:grpSpPr>
          <a:xfrm>
            <a:off x="4766725" y="1374362"/>
            <a:ext cx="1058208" cy="1481549"/>
            <a:chOff x="4215100" y="1833710"/>
            <a:chExt cx="858031" cy="1212128"/>
          </a:xfrm>
        </p:grpSpPr>
        <p:sp>
          <p:nvSpPr>
            <p:cNvPr id="27" name="矩形 39"/>
            <p:cNvSpPr/>
            <p:nvPr/>
          </p:nvSpPr>
          <p:spPr>
            <a:xfrm>
              <a:off x="4215100" y="1833710"/>
              <a:ext cx="341619" cy="1212128"/>
            </a:xfrm>
            <a:prstGeom prst="rect">
              <a:avLst/>
            </a:prstGeom>
            <a:solidFill>
              <a:srgbClr val="F26D6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372" rtl="0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流程圖: 接點 40"/>
            <p:cNvSpPr/>
            <p:nvPr/>
          </p:nvSpPr>
          <p:spPr>
            <a:xfrm>
              <a:off x="4251598" y="2223189"/>
              <a:ext cx="821533" cy="77884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26D6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372" rtl="0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" name="文字方塊 41"/>
          <p:cNvSpPr txBox="1"/>
          <p:nvPr/>
        </p:nvSpPr>
        <p:spPr>
          <a:xfrm>
            <a:off x="2841574" y="2076680"/>
            <a:ext cx="203518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45720" rIns="0" bIns="45720" anchor="t" anchorCtr="1" compatLnSpc="1">
            <a:sp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1" i="0" u="none" strike="noStrike" kern="120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生涯輔導</a:t>
            </a:r>
          </a:p>
        </p:txBody>
      </p:sp>
      <p:sp>
        <p:nvSpPr>
          <p:cNvPr id="30" name="文字方塊 42"/>
          <p:cNvSpPr txBox="1"/>
          <p:nvPr/>
        </p:nvSpPr>
        <p:spPr>
          <a:xfrm>
            <a:off x="5863848" y="2097471"/>
            <a:ext cx="186284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45720" rIns="0" bIns="45720" anchor="t" anchorCtr="1" compatLnSpc="1">
            <a:sp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1" i="0" u="none" strike="noStrike" kern="120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課程諮詢</a:t>
            </a:r>
          </a:p>
        </p:txBody>
      </p:sp>
      <p:sp>
        <p:nvSpPr>
          <p:cNvPr id="31" name="文字方塊 43"/>
          <p:cNvSpPr txBox="1"/>
          <p:nvPr/>
        </p:nvSpPr>
        <p:spPr>
          <a:xfrm>
            <a:off x="5545116" y="4129430"/>
            <a:ext cx="2082275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45720" rIns="0" bIns="45720" anchor="t" anchorCtr="1" compatLnSpc="1">
            <a:sp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1" i="0" u="none" strike="noStrike" kern="120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修課和</a:t>
            </a:r>
            <a:endParaRPr lang="en-US" sz="3200" b="1" i="0" u="none" strike="noStrike" kern="1200" cap="none" spc="0" baseline="0" dirty="0">
              <a:solidFill>
                <a:srgbClr val="FFFFFF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1" i="0" u="none" strike="noStrike" kern="120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參與活動</a:t>
            </a:r>
          </a:p>
        </p:txBody>
      </p:sp>
      <p:sp>
        <p:nvSpPr>
          <p:cNvPr id="32" name="文字方塊 44"/>
          <p:cNvSpPr txBox="1"/>
          <p:nvPr/>
        </p:nvSpPr>
        <p:spPr>
          <a:xfrm>
            <a:off x="2838667" y="4099367"/>
            <a:ext cx="1716466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45720" rIns="0" bIns="45720" anchor="t" anchorCtr="1" compatLnSpc="1">
            <a:sp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1" i="0" u="none" strike="noStrike" kern="120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學習歷程檔案蒐集</a:t>
            </a:r>
            <a:endParaRPr lang="en-US" sz="3200" b="1" i="0" u="none" strike="noStrike" kern="1200" cap="none" spc="0" baseline="0" dirty="0">
              <a:solidFill>
                <a:srgbClr val="FFFFFF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流程圖: 接點 45"/>
          <p:cNvSpPr/>
          <p:nvPr/>
        </p:nvSpPr>
        <p:spPr>
          <a:xfrm>
            <a:off x="4599165" y="2888150"/>
            <a:ext cx="1143407" cy="110004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372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0" cap="none" spc="0" baseline="0" dirty="0">
                <a:solidFill>
                  <a:srgbClr val="FFFFFF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微软雅黑"/>
              </a:rPr>
              <a:t>生涯定向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754225F-7F0D-E5A0-390C-DF8F99733B15}"/>
              </a:ext>
            </a:extLst>
          </p:cNvPr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BD9C0253-09E6-8D3F-AE45-A7C865CEE002}"/>
                </a:ext>
              </a:extLst>
            </p:cNvPr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內容版面配置區 4">
              <a:extLst>
                <a:ext uri="{FF2B5EF4-FFF2-40B4-BE49-F238E27FC236}">
                  <a16:creationId xmlns:a16="http://schemas.microsoft.com/office/drawing/2014/main" id="{2E8518B3-9DED-3F71-F4D9-634B70190751}"/>
                </a:ext>
              </a:extLst>
            </p:cNvPr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學習歷程檔案如何幫助學生生涯定向</a:t>
              </a:r>
              <a:endPara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235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9" grpId="0"/>
      <p:bldP spid="30" grpId="0"/>
      <p:bldP spid="31" grpId="0"/>
      <p:bldP spid="32" grpId="0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695325" y="95249"/>
            <a:ext cx="4312659" cy="14160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報告大綱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865376" y="1609725"/>
            <a:ext cx="2839850" cy="24828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統計</a:t>
            </a:r>
            <a:r>
              <a:rPr lang="zh-TW" altLang="en-US" sz="4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數據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712709" y="1609725"/>
            <a:ext cx="2871303" cy="24828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r>
              <a:rPr lang="zh-TW" alt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管道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8620340" y="1609725"/>
            <a:ext cx="2866810" cy="24828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vs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高職</a:t>
            </a:r>
            <a:endParaRPr lang="en-US" altLang="zh-TW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差異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838416" y="4232278"/>
            <a:ext cx="2866810" cy="24923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國中無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高中有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4729377" y="4232278"/>
            <a:ext cx="3010695" cy="24923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93</a:t>
            </a:r>
            <a:r>
              <a:rPr lang="zh-TW" altLang="en-US" sz="3600" b="1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能仁</a:t>
            </a:r>
            <a:r>
              <a:rPr lang="zh-TW" altLang="en-US" sz="4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zh-TW" alt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8620340" y="4225931"/>
            <a:ext cx="2866809" cy="24923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能仁</a:t>
            </a:r>
            <a:r>
              <a:rPr lang="zh-TW" altLang="en-US" sz="4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4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校園生活</a:t>
            </a:r>
          </a:p>
        </p:txBody>
      </p:sp>
    </p:spTree>
    <p:extLst>
      <p:ext uri="{BB962C8B-B14F-4D97-AF65-F5344CB8AC3E}">
        <p14:creationId xmlns:p14="http://schemas.microsoft.com/office/powerpoint/2010/main" val="22422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9007415" y="5783503"/>
            <a:ext cx="1834503" cy="188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矩形 41"/>
          <p:cNvSpPr/>
          <p:nvPr/>
        </p:nvSpPr>
        <p:spPr>
          <a:xfrm>
            <a:off x="9003798" y="4359752"/>
            <a:ext cx="2160000" cy="188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矩形 40"/>
          <p:cNvSpPr/>
          <p:nvPr/>
        </p:nvSpPr>
        <p:spPr>
          <a:xfrm>
            <a:off x="8874788" y="3168946"/>
            <a:ext cx="1834503" cy="188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矩形 39"/>
          <p:cNvSpPr/>
          <p:nvPr/>
        </p:nvSpPr>
        <p:spPr>
          <a:xfrm>
            <a:off x="8849087" y="2013232"/>
            <a:ext cx="1834503" cy="188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矩形 38"/>
          <p:cNvSpPr/>
          <p:nvPr/>
        </p:nvSpPr>
        <p:spPr>
          <a:xfrm>
            <a:off x="943296" y="5503148"/>
            <a:ext cx="1834503" cy="18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矩形 37"/>
          <p:cNvSpPr/>
          <p:nvPr/>
        </p:nvSpPr>
        <p:spPr>
          <a:xfrm>
            <a:off x="821845" y="4302754"/>
            <a:ext cx="2160000" cy="18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矩形 36"/>
          <p:cNvSpPr/>
          <p:nvPr/>
        </p:nvSpPr>
        <p:spPr>
          <a:xfrm>
            <a:off x="955996" y="3127193"/>
            <a:ext cx="1834503" cy="18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群組 3"/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學生學習歷程檔案蒐集那些資料</a:t>
              </a:r>
              <a:r>
                <a:rPr lang="en-US" altLang="zh-TW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</a:p>
          </p:txBody>
        </p:sp>
      </p:grpSp>
      <p:sp>
        <p:nvSpPr>
          <p:cNvPr id="36" name="矩形 35"/>
          <p:cNvSpPr/>
          <p:nvPr/>
        </p:nvSpPr>
        <p:spPr>
          <a:xfrm>
            <a:off x="964881" y="1957032"/>
            <a:ext cx="1834503" cy="18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群組 30"/>
          <p:cNvGrpSpPr/>
          <p:nvPr/>
        </p:nvGrpSpPr>
        <p:grpSpPr>
          <a:xfrm>
            <a:off x="547200" y="1691989"/>
            <a:ext cx="2589699" cy="4419236"/>
            <a:chOff x="648800" y="1691989"/>
            <a:chExt cx="2589699" cy="4419236"/>
          </a:xfrm>
        </p:grpSpPr>
        <p:sp>
          <p:nvSpPr>
            <p:cNvPr id="8" name="文字方塊 1"/>
            <p:cNvSpPr txBox="1">
              <a:spLocks noChangeArrowheads="1"/>
            </p:cNvSpPr>
            <p:nvPr/>
          </p:nvSpPr>
          <p:spPr bwMode="auto">
            <a:xfrm>
              <a:off x="648800" y="1691989"/>
              <a:ext cx="258969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基本資料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包含學籍資料、幹部紀錄</a:t>
              </a:r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9" name="文字方塊 4"/>
            <p:cNvSpPr txBox="1">
              <a:spLocks noChangeArrowheads="1"/>
            </p:cNvSpPr>
            <p:nvPr/>
          </p:nvSpPr>
          <p:spPr bwMode="auto">
            <a:xfrm>
              <a:off x="757533" y="2867550"/>
              <a:ext cx="227887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修課紀錄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包含學業成績、課程諮詢紀錄</a:t>
              </a:r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10" name="文字方塊 5"/>
            <p:cNvSpPr txBox="1">
              <a:spLocks noChangeArrowheads="1"/>
            </p:cNvSpPr>
            <p:nvPr/>
          </p:nvSpPr>
          <p:spPr bwMode="auto">
            <a:xfrm>
              <a:off x="822265" y="4043111"/>
              <a:ext cx="235273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課程學習成果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包含修課產出之作業、作品簿</a:t>
              </a:r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11" name="文字方塊 6"/>
            <p:cNvSpPr txBox="1">
              <a:spLocks noChangeArrowheads="1"/>
            </p:cNvSpPr>
            <p:nvPr/>
          </p:nvSpPr>
          <p:spPr bwMode="auto">
            <a:xfrm>
              <a:off x="945990" y="5218673"/>
              <a:ext cx="1901961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多元表現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包含彈性學習時間、</a:t>
              </a:r>
              <a:endParaRPr lang="en-US" altLang="zh-TW" sz="1200" b="1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團體活動時間及其他表現</a:t>
              </a:r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</p:grpSp>
      <p:sp>
        <p:nvSpPr>
          <p:cNvPr id="19" name="右大括弧 18"/>
          <p:cNvSpPr/>
          <p:nvPr/>
        </p:nvSpPr>
        <p:spPr>
          <a:xfrm>
            <a:off x="2887061" y="1851263"/>
            <a:ext cx="574837" cy="4047892"/>
          </a:xfrm>
          <a:prstGeom prst="rightBrace">
            <a:avLst>
              <a:gd name="adj1" fmla="val 8333"/>
              <a:gd name="adj2" fmla="val 46510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群組 33"/>
          <p:cNvGrpSpPr/>
          <p:nvPr/>
        </p:nvGrpSpPr>
        <p:grpSpPr>
          <a:xfrm>
            <a:off x="3634503" y="2639414"/>
            <a:ext cx="4537842" cy="2187938"/>
            <a:chOff x="3532903" y="2639414"/>
            <a:chExt cx="4537842" cy="2187938"/>
          </a:xfrm>
        </p:grpSpPr>
        <p:grpSp>
          <p:nvGrpSpPr>
            <p:cNvPr id="22" name="群組 21"/>
            <p:cNvGrpSpPr/>
            <p:nvPr/>
          </p:nvGrpSpPr>
          <p:grpSpPr>
            <a:xfrm>
              <a:off x="3532903" y="2639414"/>
              <a:ext cx="1477358" cy="2160275"/>
              <a:chOff x="2985446" y="2889958"/>
              <a:chExt cx="1477358" cy="2160275"/>
            </a:xfrm>
          </p:grpSpPr>
          <p:sp>
            <p:nvSpPr>
              <p:cNvPr id="12" name="文字方塊 7"/>
              <p:cNvSpPr txBox="1">
                <a:spLocks noChangeArrowheads="1"/>
              </p:cNvSpPr>
              <p:nvPr/>
            </p:nvSpPr>
            <p:spPr bwMode="auto">
              <a:xfrm>
                <a:off x="3144734" y="4404121"/>
                <a:ext cx="1117618" cy="646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學習歷程學校平臺</a:t>
                </a:r>
                <a:endParaRPr lang="en-US" altLang="zh-TW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5446" y="2889958"/>
                <a:ext cx="1477358" cy="1477358"/>
              </a:xfrm>
              <a:prstGeom prst="rect">
                <a:avLst/>
              </a:prstGeom>
            </p:spPr>
          </p:pic>
        </p:grpSp>
        <p:grpSp>
          <p:nvGrpSpPr>
            <p:cNvPr id="21" name="群組 20"/>
            <p:cNvGrpSpPr/>
            <p:nvPr/>
          </p:nvGrpSpPr>
          <p:grpSpPr>
            <a:xfrm>
              <a:off x="5233475" y="2914608"/>
              <a:ext cx="1250320" cy="1194649"/>
              <a:chOff x="4533244" y="3351324"/>
              <a:chExt cx="1250320" cy="1194649"/>
            </a:xfrm>
          </p:grpSpPr>
          <p:sp>
            <p:nvSpPr>
              <p:cNvPr id="20" name="向右箭號 19"/>
              <p:cNvSpPr/>
              <p:nvPr/>
            </p:nvSpPr>
            <p:spPr>
              <a:xfrm>
                <a:off x="4533244" y="3351324"/>
                <a:ext cx="1250320" cy="1194649"/>
              </a:xfrm>
              <a:prstGeom prst="rightArrow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文字方塊 8"/>
              <p:cNvSpPr txBox="1">
                <a:spLocks noChangeArrowheads="1"/>
              </p:cNvSpPr>
              <p:nvPr/>
            </p:nvSpPr>
            <p:spPr bwMode="auto">
              <a:xfrm>
                <a:off x="4619645" y="3687038"/>
                <a:ext cx="107751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b="1" dirty="0">
                    <a:solidFill>
                      <a:srgbClr val="BC3E3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提交</a:t>
                </a:r>
                <a:endParaRPr lang="en-US" altLang="zh-TW" b="1" dirty="0">
                  <a:solidFill>
                    <a:srgbClr val="BC3E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6638182" y="2723192"/>
              <a:ext cx="1432563" cy="2104160"/>
              <a:chOff x="6439877" y="2597642"/>
              <a:chExt cx="1432563" cy="2104160"/>
            </a:xfrm>
          </p:grpSpPr>
          <p:sp>
            <p:nvSpPr>
              <p:cNvPr id="14" name="文字方塊 9"/>
              <p:cNvSpPr txBox="1">
                <a:spLocks noChangeArrowheads="1"/>
              </p:cNvSpPr>
              <p:nvPr/>
            </p:nvSpPr>
            <p:spPr bwMode="auto">
              <a:xfrm>
                <a:off x="6439877" y="4054102"/>
                <a:ext cx="1414462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學習歷程</a:t>
                </a:r>
                <a:endParaRPr lang="en-US" altLang="zh-TW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中央資料庫</a:t>
                </a:r>
                <a:endParaRPr lang="en-US" altLang="zh-TW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076" name="Picture 4" descr="中華民國教育部- 维基百科，自由的百科全书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8124" y="2597642"/>
                <a:ext cx="1424316" cy="14243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6" name="右大括弧 25"/>
          <p:cNvSpPr/>
          <p:nvPr/>
        </p:nvSpPr>
        <p:spPr>
          <a:xfrm flipH="1">
            <a:off x="8347699" y="1851263"/>
            <a:ext cx="543231" cy="4047892"/>
          </a:xfrm>
          <a:prstGeom prst="rightBrace">
            <a:avLst>
              <a:gd name="adj1" fmla="val 8333"/>
              <a:gd name="adj2" fmla="val 46745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文字方塊 1"/>
          <p:cNvSpPr txBox="1">
            <a:spLocks noChangeArrowheads="1"/>
          </p:cNvSpPr>
          <p:nvPr/>
        </p:nvSpPr>
        <p:spPr bwMode="auto">
          <a:xfrm>
            <a:off x="8905815" y="1711312"/>
            <a:ext cx="16989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endParaRPr lang="en-US" altLang="zh-TW" sz="1200" b="1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4"/>
          <p:cNvSpPr txBox="1">
            <a:spLocks noChangeArrowheads="1"/>
          </p:cNvSpPr>
          <p:nvPr/>
        </p:nvSpPr>
        <p:spPr bwMode="auto">
          <a:xfrm>
            <a:off x="8841083" y="2886600"/>
            <a:ext cx="17603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修課紀錄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200" b="1" dirty="0">
                <a:solidFill>
                  <a:srgbClr val="BC3E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b="1" dirty="0">
                <a:solidFill>
                  <a:srgbClr val="BC3E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不包含課程諮詢紀錄</a:t>
            </a:r>
            <a:r>
              <a:rPr lang="en-US" altLang="zh-TW" sz="1200" b="1" dirty="0">
                <a:solidFill>
                  <a:srgbClr val="BC3E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9" name="文字方塊 5"/>
          <p:cNvSpPr txBox="1">
            <a:spLocks noChangeArrowheads="1"/>
          </p:cNvSpPr>
          <p:nvPr/>
        </p:nvSpPr>
        <p:spPr bwMode="auto">
          <a:xfrm>
            <a:off x="8905815" y="4062161"/>
            <a:ext cx="2355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6"/>
          <p:cNvSpPr txBox="1">
            <a:spLocks noChangeArrowheads="1"/>
          </p:cNvSpPr>
          <p:nvPr/>
        </p:nvSpPr>
        <p:spPr bwMode="auto">
          <a:xfrm>
            <a:off x="8905815" y="5448883"/>
            <a:ext cx="17427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多元表現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形圖說文字 14"/>
          <p:cNvSpPr/>
          <p:nvPr/>
        </p:nvSpPr>
        <p:spPr>
          <a:xfrm>
            <a:off x="4617298" y="4646297"/>
            <a:ext cx="2957404" cy="1144751"/>
          </a:xfrm>
          <a:prstGeom prst="wedgeEllipseCallout">
            <a:avLst>
              <a:gd name="adj1" fmla="val -13422"/>
              <a:gd name="adj2" fmla="val -8789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每學年勾選代表性的成果提交！</a:t>
            </a:r>
          </a:p>
        </p:txBody>
      </p:sp>
    </p:spTree>
    <p:extLst>
      <p:ext uri="{BB962C8B-B14F-4D97-AF65-F5344CB8AC3E}">
        <p14:creationId xmlns:p14="http://schemas.microsoft.com/office/powerpoint/2010/main" val="340706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學生學習歷程檔案是怎麼蒐集資料的？</a:t>
              </a:r>
            </a:p>
          </p:txBody>
        </p:sp>
      </p:grpSp>
      <p:pic>
        <p:nvPicPr>
          <p:cNvPr id="4098" name="Picture 2" descr="Colorful people doing different actions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 t="51765" r="74852" b="31188"/>
          <a:stretch/>
        </p:blipFill>
        <p:spPr bwMode="auto">
          <a:xfrm>
            <a:off x="359114" y="1457310"/>
            <a:ext cx="850900" cy="101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lorful people doing different actions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9" t="48425" r="27994" b="30694"/>
          <a:stretch/>
        </p:blipFill>
        <p:spPr bwMode="auto">
          <a:xfrm>
            <a:off x="428963" y="4734362"/>
            <a:ext cx="711201" cy="124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lorful people doing different actions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4" t="10658" r="47163" b="71230"/>
          <a:stretch/>
        </p:blipFill>
        <p:spPr bwMode="auto">
          <a:xfrm>
            <a:off x="397214" y="3064086"/>
            <a:ext cx="774700" cy="107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"/>
          <p:cNvSpPr txBox="1">
            <a:spLocks noChangeArrowheads="1"/>
          </p:cNvSpPr>
          <p:nvPr/>
        </p:nvSpPr>
        <p:spPr bwMode="auto">
          <a:xfrm>
            <a:off x="1286213" y="1632987"/>
            <a:ext cx="41098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學校行政人員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 登錄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學生基本資料、修課紀錄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BC3E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 提交 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學生課程學習成果、多元表現</a:t>
            </a:r>
            <a:endParaRPr lang="en-US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4"/>
          <p:cNvSpPr txBox="1">
            <a:spLocks noChangeArrowheads="1"/>
          </p:cNvSpPr>
          <p:nvPr/>
        </p:nvSpPr>
        <p:spPr bwMode="auto">
          <a:xfrm>
            <a:off x="1286213" y="3148958"/>
            <a:ext cx="4155559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BC3E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 上傳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課程學習成果、多元表現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BC3E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 勾選 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要提交至學習歷程中央資料庫之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課程學習成果、多元表現</a:t>
            </a:r>
            <a:endParaRPr lang="en-US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5"/>
          <p:cNvSpPr txBox="1">
            <a:spLocks noChangeArrowheads="1"/>
          </p:cNvSpPr>
          <p:nvPr/>
        </p:nvSpPr>
        <p:spPr bwMode="auto">
          <a:xfrm>
            <a:off x="1292564" y="4911150"/>
            <a:ext cx="397141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 登錄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學生修習科目之學業成績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（課程諮詢教師：登錄課程諮詢紀錄）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BC3E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■ 認證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學生課程學習成果</a:t>
            </a:r>
            <a:endParaRPr lang="en-US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3286401" y="1676036"/>
            <a:ext cx="2123622" cy="33255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向右箭號 15"/>
          <p:cNvSpPr/>
          <p:nvPr/>
        </p:nvSpPr>
        <p:spPr>
          <a:xfrm>
            <a:off x="2079640" y="3199158"/>
            <a:ext cx="3185433" cy="33255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向右箭號 16"/>
          <p:cNvSpPr/>
          <p:nvPr/>
        </p:nvSpPr>
        <p:spPr>
          <a:xfrm>
            <a:off x="2079640" y="4984842"/>
            <a:ext cx="3185433" cy="332550"/>
          </a:xfrm>
          <a:prstGeom prst="rightArrow">
            <a:avLst/>
          </a:prstGeom>
          <a:solidFill>
            <a:srgbClr val="E9C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4" name="群組 23"/>
          <p:cNvGrpSpPr/>
          <p:nvPr/>
        </p:nvGrpSpPr>
        <p:grpSpPr>
          <a:xfrm>
            <a:off x="5410023" y="4172453"/>
            <a:ext cx="2208024" cy="1011277"/>
            <a:chOff x="5654096" y="3929590"/>
            <a:chExt cx="2208024" cy="630336"/>
          </a:xfrm>
        </p:grpSpPr>
        <p:sp>
          <p:nvSpPr>
            <p:cNvPr id="20" name="圓角矩形 19"/>
            <p:cNvSpPr/>
            <p:nvPr/>
          </p:nvSpPr>
          <p:spPr>
            <a:xfrm>
              <a:off x="5654096" y="3929590"/>
              <a:ext cx="2208024" cy="63033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文字方塊 7"/>
            <p:cNvSpPr txBox="1">
              <a:spLocks noChangeArrowheads="1"/>
            </p:cNvSpPr>
            <p:nvPr/>
          </p:nvSpPr>
          <p:spPr bwMode="auto">
            <a:xfrm>
              <a:off x="5743736" y="4052280"/>
              <a:ext cx="1971018" cy="383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校務行政系統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（各家系統廠商）</a:t>
              </a:r>
              <a:endPara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1" name="向右箭號 30"/>
          <p:cNvSpPr/>
          <p:nvPr/>
        </p:nvSpPr>
        <p:spPr>
          <a:xfrm>
            <a:off x="7873091" y="2927689"/>
            <a:ext cx="1250320" cy="1194649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文字方塊 8"/>
          <p:cNvSpPr txBox="1">
            <a:spLocks noChangeArrowheads="1"/>
          </p:cNvSpPr>
          <p:nvPr/>
        </p:nvSpPr>
        <p:spPr bwMode="auto">
          <a:xfrm>
            <a:off x="7916280" y="3263403"/>
            <a:ext cx="1077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提交</a:t>
            </a:r>
            <a:endParaRPr lang="en-US" altLang="zh-TW" sz="3200" b="1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9239073" y="1901598"/>
            <a:ext cx="2555713" cy="2925097"/>
            <a:chOff x="9282615" y="1901598"/>
            <a:chExt cx="2555713" cy="2925097"/>
          </a:xfrm>
        </p:grpSpPr>
        <p:sp>
          <p:nvSpPr>
            <p:cNvPr id="33" name="文字方塊 8"/>
            <p:cNvSpPr txBox="1">
              <a:spLocks noChangeArrowheads="1"/>
            </p:cNvSpPr>
            <p:nvPr/>
          </p:nvSpPr>
          <p:spPr bwMode="auto">
            <a:xfrm>
              <a:off x="9282615" y="3841810"/>
              <a:ext cx="2555713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高級中等教育階段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學生學習歷程資料庫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chemeClr val="bg1">
                      <a:lumMod val="6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（學習歷程中央資料庫）</a:t>
              </a:r>
              <a:endParaRPr lang="en-US" altLang="en-US" sz="1800" b="1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7612" y="1901598"/>
              <a:ext cx="1830776" cy="1830776"/>
            </a:xfrm>
            <a:prstGeom prst="rect">
              <a:avLst/>
            </a:prstGeom>
          </p:spPr>
        </p:pic>
      </p:grpSp>
      <p:sp>
        <p:nvSpPr>
          <p:cNvPr id="35" name="文字方塊 7"/>
          <p:cNvSpPr txBox="1">
            <a:spLocks noChangeArrowheads="1"/>
          </p:cNvSpPr>
          <p:nvPr/>
        </p:nvSpPr>
        <p:spPr bwMode="auto">
          <a:xfrm>
            <a:off x="5836428" y="3246947"/>
            <a:ext cx="1297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學習歷程學校平臺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90" y="1712238"/>
            <a:ext cx="1477358" cy="14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9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圖: 多重文件 2"/>
          <p:cNvSpPr/>
          <p:nvPr/>
        </p:nvSpPr>
        <p:spPr>
          <a:xfrm>
            <a:off x="1186891" y="1253066"/>
            <a:ext cx="9926598" cy="4892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20782"/>
              <a:gd name="f8" fmla="val 9298"/>
              <a:gd name="f9" fmla="val 23542"/>
              <a:gd name="f10" fmla="val 18022"/>
              <a:gd name="f11" fmla="val 18595"/>
              <a:gd name="f12" fmla="val 3675"/>
              <a:gd name="f13" fmla="val 1532"/>
              <a:gd name="f14" fmla="val 1815"/>
              <a:gd name="f15" fmla="val 20000"/>
              <a:gd name="f16" fmla="val 16252"/>
              <a:gd name="f17" fmla="val 19298"/>
              <a:gd name="f18" fmla="val 16352"/>
              <a:gd name="f19" fmla="val 2972"/>
              <a:gd name="f20" fmla="val 14392"/>
              <a:gd name="f21" fmla="val 20800"/>
              <a:gd name="f22" fmla="val 14467"/>
              <a:gd name="f23" fmla="+- 0 0 -360"/>
              <a:gd name="f24" fmla="+- 0 0 -180"/>
              <a:gd name="f25" fmla="*/ f3 1 21600"/>
              <a:gd name="f26" fmla="*/ f4 1 21600"/>
              <a:gd name="f27" fmla="val f5"/>
              <a:gd name="f28" fmla="val f6"/>
              <a:gd name="f29" fmla="*/ f23 f0 1"/>
              <a:gd name="f30" fmla="*/ f24 f0 1"/>
              <a:gd name="f31" fmla="+- f28 0 f27"/>
              <a:gd name="f32" fmla="*/ f29 1 f2"/>
              <a:gd name="f33" fmla="*/ f30 1 f2"/>
              <a:gd name="f34" fmla="*/ f31 1 21600"/>
              <a:gd name="f35" fmla="*/ f31 3675 1"/>
              <a:gd name="f36" fmla="*/ f31 20782 1"/>
              <a:gd name="f37" fmla="*/ f31 9298 1"/>
              <a:gd name="f38" fmla="*/ f31 12286 1"/>
              <a:gd name="f39" fmla="*/ f31 18595 1"/>
              <a:gd name="f40" fmla="+- f32 0 f1"/>
              <a:gd name="f41" fmla="+- f33 0 f1"/>
              <a:gd name="f42" fmla="*/ f35 1 21600"/>
              <a:gd name="f43" fmla="*/ f36 1 21600"/>
              <a:gd name="f44" fmla="*/ f37 1 21600"/>
              <a:gd name="f45" fmla="*/ f38 1 21600"/>
              <a:gd name="f46" fmla="*/ f39 1 21600"/>
              <a:gd name="f47" fmla="*/ f27 1 f34"/>
              <a:gd name="f48" fmla="*/ f45 1 f34"/>
              <a:gd name="f49" fmla="*/ f44 1 f34"/>
              <a:gd name="f50" fmla="*/ f43 1 f34"/>
              <a:gd name="f51" fmla="*/ f46 1 f34"/>
              <a:gd name="f52" fmla="*/ f42 1 f34"/>
              <a:gd name="f53" fmla="*/ f47 f25 1"/>
              <a:gd name="f54" fmla="*/ f47 f26 1"/>
              <a:gd name="f55" fmla="*/ f51 f25 1"/>
              <a:gd name="f56" fmla="*/ f50 f26 1"/>
              <a:gd name="f57" fmla="*/ f52 f26 1"/>
              <a:gd name="f58" fmla="*/ f48 f25 1"/>
              <a:gd name="f59" fmla="*/ f4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58" y="f54"/>
              </a:cxn>
              <a:cxn ang="f41">
                <a:pos x="f59" y="f56"/>
              </a:cxn>
            </a:cxnLst>
            <a:rect l="f53" t="f57" r="f55" b="f56"/>
            <a:pathLst>
              <a:path w="21600" h="21600" stroke="0">
                <a:moveTo>
                  <a:pt x="f5" y="f7"/>
                </a:moveTo>
                <a:cubicBezTo>
                  <a:pt x="f8" y="f9"/>
                  <a:pt x="f8" y="f10"/>
                  <a:pt x="f11" y="f10"/>
                </a:cubicBezTo>
                <a:lnTo>
                  <a:pt x="f11" y="f12"/>
                </a:lnTo>
                <a:lnTo>
                  <a:pt x="f5" y="f12"/>
                </a:lnTo>
                <a:close/>
                <a:moveTo>
                  <a:pt x="f13" y="f12"/>
                </a:moveTo>
                <a:lnTo>
                  <a:pt x="f13" y="f14"/>
                </a:lnTo>
                <a:lnTo>
                  <a:pt x="f15" y="f14"/>
                </a:lnTo>
                <a:lnTo>
                  <a:pt x="f15" y="f16"/>
                </a:lnTo>
                <a:cubicBezTo>
                  <a:pt x="f17" y="f16"/>
                  <a:pt x="f11" y="f18"/>
                  <a:pt x="f11" y="f18"/>
                </a:cubicBezTo>
                <a:lnTo>
                  <a:pt x="f11" y="f12"/>
                </a:lnTo>
                <a:close/>
                <a:moveTo>
                  <a:pt x="f19" y="f14"/>
                </a:moveTo>
                <a:lnTo>
                  <a:pt x="f19" y="f5"/>
                </a:lnTo>
                <a:lnTo>
                  <a:pt x="f6" y="f5"/>
                </a:lnTo>
                <a:lnTo>
                  <a:pt x="f6" y="f20"/>
                </a:lnTo>
                <a:cubicBezTo>
                  <a:pt x="f21" y="f20"/>
                  <a:pt x="f15" y="f22"/>
                  <a:pt x="f15" y="f22"/>
                </a:cubicBezTo>
                <a:lnTo>
                  <a:pt x="f15" y="f14"/>
                </a:lnTo>
                <a:close/>
              </a:path>
              <a:path w="21600" h="21600" fill="none">
                <a:moveTo>
                  <a:pt x="f5" y="f12"/>
                </a:moveTo>
                <a:lnTo>
                  <a:pt x="f11" y="f12"/>
                </a:lnTo>
                <a:lnTo>
                  <a:pt x="f11" y="f10"/>
                </a:lnTo>
                <a:cubicBezTo>
                  <a:pt x="f8" y="f10"/>
                  <a:pt x="f8" y="f9"/>
                  <a:pt x="f5" y="f7"/>
                </a:cubicBezTo>
                <a:close/>
                <a:moveTo>
                  <a:pt x="f13" y="f12"/>
                </a:moveTo>
                <a:lnTo>
                  <a:pt x="f13" y="f14"/>
                </a:lnTo>
                <a:lnTo>
                  <a:pt x="f15" y="f14"/>
                </a:lnTo>
                <a:lnTo>
                  <a:pt x="f15" y="f16"/>
                </a:lnTo>
                <a:cubicBezTo>
                  <a:pt x="f17" y="f16"/>
                  <a:pt x="f11" y="f18"/>
                  <a:pt x="f11" y="f18"/>
                </a:cubicBezTo>
                <a:moveTo>
                  <a:pt x="f19" y="f14"/>
                </a:moveTo>
                <a:lnTo>
                  <a:pt x="f19" y="f5"/>
                </a:lnTo>
                <a:lnTo>
                  <a:pt x="f6" y="f5"/>
                </a:lnTo>
                <a:lnTo>
                  <a:pt x="f6" y="f20"/>
                </a:lnTo>
                <a:cubicBezTo>
                  <a:pt x="f21" y="f20"/>
                  <a:pt x="f15" y="f22"/>
                  <a:pt x="f15" y="f22"/>
                </a:cubicBezTo>
              </a:path>
              <a:path w="21600" h="21600" fill="none" stroke="0">
                <a:moveTo>
                  <a:pt x="f5" y="f7"/>
                </a:moveTo>
                <a:cubicBezTo>
                  <a:pt x="f8" y="f9"/>
                  <a:pt x="f8" y="f10"/>
                  <a:pt x="f11" y="f10"/>
                </a:cubicBezTo>
                <a:lnTo>
                  <a:pt x="f11" y="f18"/>
                </a:lnTo>
                <a:cubicBezTo>
                  <a:pt x="f11" y="f18"/>
                  <a:pt x="f17" y="f16"/>
                  <a:pt x="f15" y="f16"/>
                </a:cubicBezTo>
                <a:lnTo>
                  <a:pt x="f15" y="f22"/>
                </a:lnTo>
                <a:cubicBezTo>
                  <a:pt x="f15" y="f22"/>
                  <a:pt x="f21" y="f20"/>
                  <a:pt x="f6" y="f20"/>
                </a:cubicBezTo>
                <a:lnTo>
                  <a:pt x="f6" y="f5"/>
                </a:lnTo>
                <a:lnTo>
                  <a:pt x="f19" y="f5"/>
                </a:lnTo>
                <a:lnTo>
                  <a:pt x="f19" y="f14"/>
                </a:lnTo>
                <a:lnTo>
                  <a:pt x="f13" y="f14"/>
                </a:lnTo>
                <a:lnTo>
                  <a:pt x="f13" y="f12"/>
                </a:lnTo>
                <a:lnTo>
                  <a:pt x="f5" y="f12"/>
                </a:lnTo>
                <a:close/>
              </a:path>
            </a:pathLst>
          </a:custGeom>
          <a:solidFill>
            <a:srgbClr val="FECB6A"/>
          </a:solidFill>
          <a:ln w="25402" cap="flat">
            <a:solidFill>
              <a:srgbClr val="FFEECD"/>
            </a:solidFill>
            <a:prstDash val="solid"/>
            <a:miter/>
          </a:ln>
        </p:spPr>
        <p:txBody>
          <a:bodyPr vert="horz" wrap="square" lIns="251999" tIns="45720" rIns="179999" bIns="45720" anchor="ctr" anchorCtr="0" compatLnSpc="1">
            <a:noAutofit/>
          </a:bodyPr>
          <a:lstStyle/>
          <a:p>
            <a:pPr marL="0" marR="0" lvl="0" indent="0" algn="l" defTabSz="914372" rtl="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1" i="0" u="none" strike="noStrike" kern="1200" cap="none" spc="0" baseline="0" dirty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不論哪一種科目，課程學習成果呈現形式，都可以用</a:t>
            </a:r>
            <a:r>
              <a:rPr lang="zh-TW" sz="3200" b="1" i="0" u="none" strike="noStrike" kern="1200" cap="none" spc="0" baseline="0" dirty="0">
                <a:solidFill>
                  <a:srgbClr val="FF0000"/>
                </a:solidFill>
                <a:uFillTx/>
                <a:latin typeface="微軟正黑體" pitchFamily="34"/>
                <a:ea typeface="微軟正黑體" pitchFamily="34"/>
              </a:rPr>
              <a:t>作業、作品、成果報告、專題報告、時事心得、文字影音創作、圖像設計作品、小論文、文學評論、活動企劃書、展演紀錄、實習心得</a:t>
            </a:r>
            <a:r>
              <a:rPr lang="zh-TW" sz="3200" b="1" i="0" u="none" strike="noStrike" kern="1200" cap="none" spc="0" baseline="0" dirty="0">
                <a:solidFill>
                  <a:srgbClr val="000000"/>
                </a:solidFill>
                <a:uFillTx/>
                <a:latin typeface="微軟正黑體" pitchFamily="34"/>
                <a:ea typeface="微軟正黑體" pitchFamily="34"/>
              </a:rPr>
              <a:t>等多元形式呈現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D952824-9A6C-52DA-4E48-79F1E0A6ADFF}"/>
              </a:ext>
            </a:extLst>
          </p:cNvPr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72E5F4A-64F9-639B-EF5A-2E7782750684}"/>
                </a:ext>
              </a:extLst>
            </p:cNvPr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內容版面配置區 4">
              <a:extLst>
                <a:ext uri="{FF2B5EF4-FFF2-40B4-BE49-F238E27FC236}">
                  <a16:creationId xmlns:a16="http://schemas.microsoft.com/office/drawing/2014/main" id="{039A32A8-C36E-2963-F802-1E2F98DC0761}"/>
                </a:ext>
              </a:extLst>
            </p:cNvPr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學習成果如何呈現</a:t>
              </a:r>
              <a:endPara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3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橢圓 91"/>
          <p:cNvSpPr/>
          <p:nvPr/>
        </p:nvSpPr>
        <p:spPr>
          <a:xfrm>
            <a:off x="-2690094" y="1275162"/>
            <a:ext cx="6939101" cy="73558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TW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3517149" y="1538127"/>
            <a:ext cx="8568268" cy="739245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zh-TW" alt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瞭解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學習歷程檔案對自己的重要性。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249913" y="5334916"/>
            <a:ext cx="1150834" cy="1101667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</a:t>
            </a:r>
          </a:p>
        </p:txBody>
      </p:sp>
      <p:sp>
        <p:nvSpPr>
          <p:cNvPr id="10" name="橢圓 9"/>
          <p:cNvSpPr/>
          <p:nvPr/>
        </p:nvSpPr>
        <p:spPr>
          <a:xfrm>
            <a:off x="2522756" y="5334823"/>
            <a:ext cx="1150834" cy="1101667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勾選</a:t>
            </a:r>
          </a:p>
        </p:txBody>
      </p:sp>
      <p:sp>
        <p:nvSpPr>
          <p:cNvPr id="2" name="矩形 1"/>
          <p:cNvSpPr/>
          <p:nvPr/>
        </p:nvSpPr>
        <p:spPr>
          <a:xfrm>
            <a:off x="4401426" y="3425679"/>
            <a:ext cx="7432603" cy="130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積極參與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各項學習活動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出自己的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，並找到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生涯定向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，逐步累積自己的學習歷程。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24041" y="2468762"/>
            <a:ext cx="8067959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TW" alt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學會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學習歷程學校平臺之相關操作。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50289" y="5002064"/>
            <a:ext cx="69009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TW" alt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學校規劃之時程，</a:t>
            </a:r>
            <a:r>
              <a:rPr lang="zh-TW" altLang="en-US" sz="28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8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勾選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自己的課程學習成果及多元表現。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604" y="2544689"/>
            <a:ext cx="2311430" cy="260546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6955"/>
            <a:ext cx="2311430" cy="2588151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16" name="矩形 15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學生的角色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86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14375" y="555626"/>
            <a:ext cx="3009900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統計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數據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560093" y="555626"/>
            <a:ext cx="3043237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管道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8467724" y="555626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vs</a:t>
            </a:r>
            <a:r>
              <a:rPr lang="zh-TW" altLang="en-US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高職</a:t>
            </a:r>
            <a:endParaRPr lang="en-US" altLang="zh-TW" sz="4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差異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685800" y="3660777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國中無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高中有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4576762" y="3660777"/>
            <a:ext cx="3038475" cy="2616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93</a:t>
            </a:r>
            <a:r>
              <a:rPr lang="zh-TW" altLang="en-US" sz="3600" b="1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能仁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8467725" y="3698876"/>
            <a:ext cx="3038474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校園生活</a:t>
            </a:r>
          </a:p>
        </p:txBody>
      </p:sp>
    </p:spTree>
    <p:extLst>
      <p:ext uri="{BB962C8B-B14F-4D97-AF65-F5344CB8AC3E}">
        <p14:creationId xmlns:p14="http://schemas.microsoft.com/office/powerpoint/2010/main" val="164043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圖片 7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43" y="779705"/>
            <a:ext cx="5511034" cy="5511034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4" name="矩形 3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技術型高中及五專類群介紹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576593" y="1832669"/>
            <a:ext cx="6629079" cy="819790"/>
            <a:chOff x="637199" y="1278433"/>
            <a:chExt cx="6629079" cy="819790"/>
          </a:xfrm>
        </p:grpSpPr>
        <p:sp>
          <p:nvSpPr>
            <p:cNvPr id="20" name="矩形 19"/>
            <p:cNvSpPr/>
            <p:nvPr/>
          </p:nvSpPr>
          <p:spPr>
            <a:xfrm>
              <a:off x="637200" y="1546567"/>
              <a:ext cx="6629078" cy="55165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37199" y="1278433"/>
              <a:ext cx="110799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工業類</a:t>
              </a:r>
              <a:endParaRPr lang="zh-TW" altLang="en-US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9" name="文字方塊 1"/>
            <p:cNvSpPr txBox="1">
              <a:spLocks noChangeArrowheads="1"/>
            </p:cNvSpPr>
            <p:nvPr/>
          </p:nvSpPr>
          <p:spPr bwMode="auto">
            <a:xfrm>
              <a:off x="637199" y="1590392"/>
              <a:ext cx="5724644" cy="416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機械群、動力機械群、電機與電子群、化工群、土木與建築群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589073" y="2731013"/>
            <a:ext cx="3218400" cy="819790"/>
            <a:chOff x="637197" y="1278433"/>
            <a:chExt cx="3218400" cy="819790"/>
          </a:xfrm>
        </p:grpSpPr>
        <p:sp>
          <p:nvSpPr>
            <p:cNvPr id="22" name="矩形 21"/>
            <p:cNvSpPr/>
            <p:nvPr/>
          </p:nvSpPr>
          <p:spPr>
            <a:xfrm>
              <a:off x="637197" y="1546567"/>
              <a:ext cx="3218400" cy="55165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37199" y="1278433"/>
              <a:ext cx="110799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chemeClr val="accent4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商業類</a:t>
              </a:r>
              <a:endParaRPr lang="zh-TW" altLang="en-US" sz="2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4" name="文字方塊 1"/>
            <p:cNvSpPr txBox="1">
              <a:spLocks noChangeArrowheads="1"/>
            </p:cNvSpPr>
            <p:nvPr/>
          </p:nvSpPr>
          <p:spPr bwMode="auto">
            <a:xfrm>
              <a:off x="637199" y="1590392"/>
              <a:ext cx="2236510" cy="416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商業與管理群、外語群</a:t>
              </a: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589073" y="3756530"/>
            <a:ext cx="3218399" cy="819790"/>
            <a:chOff x="637199" y="1278433"/>
            <a:chExt cx="3218399" cy="819790"/>
          </a:xfrm>
        </p:grpSpPr>
        <p:sp>
          <p:nvSpPr>
            <p:cNvPr id="30" name="矩形 29"/>
            <p:cNvSpPr/>
            <p:nvPr/>
          </p:nvSpPr>
          <p:spPr>
            <a:xfrm>
              <a:off x="637199" y="1546567"/>
              <a:ext cx="3218399" cy="5516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637199" y="1278433"/>
              <a:ext cx="110799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chemeClr val="accent3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家事類</a:t>
              </a:r>
              <a:endParaRPr lang="zh-TW" altLang="en-US" sz="2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2" name="文字方塊 1"/>
            <p:cNvSpPr txBox="1">
              <a:spLocks noChangeArrowheads="1"/>
            </p:cNvSpPr>
            <p:nvPr/>
          </p:nvSpPr>
          <p:spPr bwMode="auto">
            <a:xfrm>
              <a:off x="637199" y="1590392"/>
              <a:ext cx="1620957" cy="416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家政群、餐旅群</a:t>
              </a: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3974791" y="3756530"/>
            <a:ext cx="3230881" cy="819790"/>
            <a:chOff x="637199" y="1278433"/>
            <a:chExt cx="3230881" cy="819790"/>
          </a:xfrm>
        </p:grpSpPr>
        <p:sp>
          <p:nvSpPr>
            <p:cNvPr id="34" name="矩形 33"/>
            <p:cNvSpPr/>
            <p:nvPr/>
          </p:nvSpPr>
          <p:spPr>
            <a:xfrm>
              <a:off x="637199" y="1546567"/>
              <a:ext cx="3230881" cy="55165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637199" y="1278433"/>
              <a:ext cx="172354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海事水產類</a:t>
              </a:r>
              <a:endParaRPr lang="zh-TW" altLang="en-US" sz="2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6" name="文字方塊 1"/>
            <p:cNvSpPr txBox="1">
              <a:spLocks noChangeArrowheads="1"/>
            </p:cNvSpPr>
            <p:nvPr/>
          </p:nvSpPr>
          <p:spPr bwMode="auto">
            <a:xfrm>
              <a:off x="637199" y="1590392"/>
              <a:ext cx="1620957" cy="416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海產群、海事群</a:t>
              </a: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3974793" y="2732145"/>
            <a:ext cx="3230880" cy="819790"/>
            <a:chOff x="637199" y="1278433"/>
            <a:chExt cx="3230880" cy="819790"/>
          </a:xfrm>
        </p:grpSpPr>
        <p:sp>
          <p:nvSpPr>
            <p:cNvPr id="38" name="矩形 37"/>
            <p:cNvSpPr/>
            <p:nvPr/>
          </p:nvSpPr>
          <p:spPr>
            <a:xfrm>
              <a:off x="637199" y="1546567"/>
              <a:ext cx="3230880" cy="551656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637199" y="1278433"/>
              <a:ext cx="110799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農業類</a:t>
              </a:r>
              <a:endParaRPr lang="zh-TW" altLang="en-US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0" name="文字方塊 1"/>
            <p:cNvSpPr txBox="1">
              <a:spLocks noChangeArrowheads="1"/>
            </p:cNvSpPr>
            <p:nvPr/>
          </p:nvSpPr>
          <p:spPr bwMode="auto">
            <a:xfrm>
              <a:off x="637199" y="1590392"/>
              <a:ext cx="1620957" cy="416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家政群、餐旅群</a:t>
              </a: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576593" y="4677542"/>
            <a:ext cx="3230879" cy="819790"/>
            <a:chOff x="637199" y="1278433"/>
            <a:chExt cx="3230879" cy="819790"/>
          </a:xfrm>
        </p:grpSpPr>
        <p:sp>
          <p:nvSpPr>
            <p:cNvPr id="42" name="矩形 41"/>
            <p:cNvSpPr/>
            <p:nvPr/>
          </p:nvSpPr>
          <p:spPr>
            <a:xfrm>
              <a:off x="637199" y="1546567"/>
              <a:ext cx="3230879" cy="5516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637199" y="1278433"/>
              <a:ext cx="203132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chemeClr val="accent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藝術與設計類</a:t>
              </a:r>
              <a:endParaRPr lang="zh-TW" altLang="en-US" sz="2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4" name="文字方塊 1"/>
            <p:cNvSpPr txBox="1">
              <a:spLocks noChangeArrowheads="1"/>
            </p:cNvSpPr>
            <p:nvPr/>
          </p:nvSpPr>
          <p:spPr bwMode="auto">
            <a:xfrm>
              <a:off x="637199" y="1590392"/>
              <a:ext cx="1620957" cy="416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設計群、藝術群</a:t>
              </a: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3974791" y="4677542"/>
            <a:ext cx="3230881" cy="819790"/>
            <a:chOff x="637198" y="1278433"/>
            <a:chExt cx="3230881" cy="819790"/>
          </a:xfrm>
        </p:grpSpPr>
        <p:sp>
          <p:nvSpPr>
            <p:cNvPr id="52" name="矩形 51"/>
            <p:cNvSpPr/>
            <p:nvPr/>
          </p:nvSpPr>
          <p:spPr>
            <a:xfrm>
              <a:off x="637198" y="1546567"/>
              <a:ext cx="3230881" cy="551656"/>
            </a:xfrm>
            <a:prstGeom prst="rect">
              <a:avLst/>
            </a:prstGeom>
            <a:solidFill>
              <a:srgbClr val="E9C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637199" y="1278433"/>
              <a:ext cx="226215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rgbClr val="BC3E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醫護類</a:t>
              </a:r>
              <a:r>
                <a:rPr lang="zh-TW" altLang="en-US" b="1" dirty="0">
                  <a:solidFill>
                    <a:srgbClr val="BC3E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（僅五專）</a:t>
              </a:r>
              <a:endParaRPr lang="zh-TW" altLang="en-US" dirty="0">
                <a:solidFill>
                  <a:srgbClr val="BC3E3F"/>
                </a:solidFill>
              </a:endParaRPr>
            </a:p>
          </p:txBody>
        </p:sp>
        <p:sp>
          <p:nvSpPr>
            <p:cNvPr id="54" name="文字方塊 1"/>
            <p:cNvSpPr txBox="1">
              <a:spLocks noChangeArrowheads="1"/>
            </p:cNvSpPr>
            <p:nvPr/>
          </p:nvSpPr>
          <p:spPr bwMode="auto">
            <a:xfrm>
              <a:off x="637199" y="1590392"/>
              <a:ext cx="1415772" cy="416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衛生與醫護群</a:t>
              </a:r>
            </a:p>
          </p:txBody>
        </p:sp>
      </p:grpSp>
      <p:sp>
        <p:nvSpPr>
          <p:cNvPr id="47" name="矩形 46"/>
          <p:cNvSpPr/>
          <p:nvPr/>
        </p:nvSpPr>
        <p:spPr>
          <a:xfrm>
            <a:off x="341735" y="1569530"/>
            <a:ext cx="7133123" cy="4366814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49C56B3-DD2A-4145-DBA5-450B2B3F33E7}"/>
              </a:ext>
            </a:extLst>
          </p:cNvPr>
          <p:cNvSpPr txBox="1"/>
          <p:nvPr/>
        </p:nvSpPr>
        <p:spPr>
          <a:xfrm>
            <a:off x="5698340" y="1064202"/>
            <a:ext cx="276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群</a:t>
            </a:r>
            <a:r>
              <a:rPr kumimoji="1"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93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</a:t>
            </a:r>
          </a:p>
        </p:txBody>
      </p:sp>
    </p:spTree>
    <p:extLst>
      <p:ext uri="{BB962C8B-B14F-4D97-AF65-F5344CB8AC3E}">
        <p14:creationId xmlns:p14="http://schemas.microsoft.com/office/powerpoint/2010/main" val="6408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設計群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75750" y="1018517"/>
            <a:ext cx="6082200" cy="2072362"/>
            <a:chOff x="506450" y="1043421"/>
            <a:chExt cx="6082200" cy="2072362"/>
          </a:xfrm>
        </p:grpSpPr>
        <p:sp>
          <p:nvSpPr>
            <p:cNvPr id="19" name="矩形 18"/>
            <p:cNvSpPr/>
            <p:nvPr/>
          </p:nvSpPr>
          <p:spPr>
            <a:xfrm>
              <a:off x="1107048" y="1401287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文字方塊 10"/>
            <p:cNvSpPr txBox="1">
              <a:spLocks noChangeArrowheads="1"/>
            </p:cNvSpPr>
            <p:nvPr/>
          </p:nvSpPr>
          <p:spPr bwMode="auto">
            <a:xfrm>
              <a:off x="1107048" y="1043421"/>
              <a:ext cx="5481602" cy="207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所屬科別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家具木工科、美工科、陶瓷工程科、室內空間設計科、圖文傳播科、金屬工藝科、家具設計科、美術工藝科、廣告設計科、多媒體設計科、多媒體應用科、室內設計科</a:t>
              </a:r>
            </a:p>
          </p:txBody>
        </p:sp>
        <p:pic>
          <p:nvPicPr>
            <p:cNvPr id="10244" name="Picture 4" descr="https://www.flaticon.com/premium-icon/icons/svg/2816/2816654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50" y="1222353"/>
              <a:ext cx="530225" cy="5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375750" y="4732386"/>
            <a:ext cx="6277951" cy="1738938"/>
            <a:chOff x="467084" y="5654274"/>
            <a:chExt cx="6277951" cy="1738938"/>
          </a:xfrm>
        </p:grpSpPr>
        <p:sp>
          <p:nvSpPr>
            <p:cNvPr id="21" name="矩形 20"/>
            <p:cNvSpPr/>
            <p:nvPr/>
          </p:nvSpPr>
          <p:spPr>
            <a:xfrm>
              <a:off x="1107048" y="6003048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文字方塊 12"/>
            <p:cNvSpPr txBox="1">
              <a:spLocks noChangeArrowheads="1"/>
            </p:cNvSpPr>
            <p:nvPr/>
          </p:nvSpPr>
          <p:spPr bwMode="auto">
            <a:xfrm>
              <a:off x="1107048" y="5654274"/>
              <a:ext cx="5637987" cy="173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就業選擇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廣告設計、包裝設計、編輯設計、印刷設計、媒體設計、產品設計、家具設計、工藝設計、建築設計、室內設計、景觀設計、多媒體設計等基層設計技術人員</a:t>
              </a: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84" y="5689499"/>
              <a:ext cx="608955" cy="608955"/>
            </a:xfrm>
            <a:prstGeom prst="rect">
              <a:avLst/>
            </a:prstGeom>
          </p:spPr>
        </p:pic>
      </p:grpSp>
      <p:grpSp>
        <p:nvGrpSpPr>
          <p:cNvPr id="17" name="群組 16"/>
          <p:cNvGrpSpPr/>
          <p:nvPr/>
        </p:nvGrpSpPr>
        <p:grpSpPr>
          <a:xfrm>
            <a:off x="375750" y="3042164"/>
            <a:ext cx="6082200" cy="1738938"/>
            <a:chOff x="446757" y="2815402"/>
            <a:chExt cx="6082200" cy="1738938"/>
          </a:xfrm>
        </p:grpSpPr>
        <p:sp>
          <p:nvSpPr>
            <p:cNvPr id="20" name="矩形 19"/>
            <p:cNvSpPr/>
            <p:nvPr/>
          </p:nvSpPr>
          <p:spPr>
            <a:xfrm>
              <a:off x="1107048" y="3187831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57" y="2980343"/>
              <a:ext cx="587333" cy="587333"/>
            </a:xfrm>
            <a:prstGeom prst="rect">
              <a:avLst/>
            </a:prstGeom>
          </p:spPr>
        </p:pic>
        <p:sp>
          <p:nvSpPr>
            <p:cNvPr id="18" name="文字方塊 10"/>
            <p:cNvSpPr txBox="1">
              <a:spLocks noChangeArrowheads="1"/>
            </p:cNvSpPr>
            <p:nvPr/>
          </p:nvSpPr>
          <p:spPr bwMode="auto">
            <a:xfrm>
              <a:off x="1107048" y="2815402"/>
              <a:ext cx="5421909" cy="173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升學方向</a:t>
              </a: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視覺傳達設計系、工商業設計系、建築與室內設計系、數位媒體設計系、創意生活設計系、生活產品設計系、商品設計系、空間設計系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7666392" y="767860"/>
            <a:ext cx="3632224" cy="253450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矩形 30"/>
          <p:cNvSpPr/>
          <p:nvPr/>
        </p:nvSpPr>
        <p:spPr>
          <a:xfrm>
            <a:off x="7666392" y="3970727"/>
            <a:ext cx="3725507" cy="243315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9124950" y="390062"/>
            <a:ext cx="2173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陶瓷課授課情形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9886950" y="3596017"/>
            <a:ext cx="150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平面繪圖課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850" y="4062737"/>
            <a:ext cx="3652659" cy="24241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44677" r="6985" b="14476"/>
          <a:stretch/>
        </p:blipFill>
        <p:spPr>
          <a:xfrm>
            <a:off x="7620000" y="875918"/>
            <a:ext cx="3580108" cy="25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商業與管理群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75750" y="1228067"/>
            <a:ext cx="6082200" cy="1738938"/>
            <a:chOff x="506450" y="1043421"/>
            <a:chExt cx="6082200" cy="1738938"/>
          </a:xfrm>
        </p:grpSpPr>
        <p:sp>
          <p:nvSpPr>
            <p:cNvPr id="19" name="矩形 18"/>
            <p:cNvSpPr/>
            <p:nvPr/>
          </p:nvSpPr>
          <p:spPr>
            <a:xfrm>
              <a:off x="1107048" y="1401287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文字方塊 10"/>
            <p:cNvSpPr txBox="1">
              <a:spLocks noChangeArrowheads="1"/>
            </p:cNvSpPr>
            <p:nvPr/>
          </p:nvSpPr>
          <p:spPr bwMode="auto">
            <a:xfrm>
              <a:off x="1107048" y="1043421"/>
              <a:ext cx="5481602" cy="173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所屬科別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商業經營科、國際貿易科、會計事務科、資料處理科、文書事務科、不動產事務科、電子商務科、流通管理科、農產行銷科、水產經營科、航運管理科</a:t>
              </a:r>
            </a:p>
          </p:txBody>
        </p:sp>
        <p:pic>
          <p:nvPicPr>
            <p:cNvPr id="10244" name="Picture 4" descr="https://www.flaticon.com/premium-icon/icons/svg/2816/2816654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50" y="1222353"/>
              <a:ext cx="530225" cy="5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375750" y="4903836"/>
            <a:ext cx="6144601" cy="1405513"/>
            <a:chOff x="467084" y="5654274"/>
            <a:chExt cx="6144601" cy="1405513"/>
          </a:xfrm>
        </p:grpSpPr>
        <p:sp>
          <p:nvSpPr>
            <p:cNvPr id="21" name="矩形 20"/>
            <p:cNvSpPr/>
            <p:nvPr/>
          </p:nvSpPr>
          <p:spPr>
            <a:xfrm>
              <a:off x="1107048" y="6003048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文字方塊 12"/>
            <p:cNvSpPr txBox="1">
              <a:spLocks noChangeArrowheads="1"/>
            </p:cNvSpPr>
            <p:nvPr/>
          </p:nvSpPr>
          <p:spPr bwMode="auto">
            <a:xfrm>
              <a:off x="1107048" y="5654274"/>
              <a:ext cx="5504637" cy="140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就業選擇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主要工作機會在於商業管理及商業服務業，或是自行創業（包含實體店面或網路店面）</a:t>
              </a: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84" y="5689499"/>
              <a:ext cx="608955" cy="608955"/>
            </a:xfrm>
            <a:prstGeom prst="rect">
              <a:avLst/>
            </a:prstGeom>
          </p:spPr>
        </p:pic>
      </p:grpSp>
      <p:grpSp>
        <p:nvGrpSpPr>
          <p:cNvPr id="17" name="群組 16"/>
          <p:cNvGrpSpPr/>
          <p:nvPr/>
        </p:nvGrpSpPr>
        <p:grpSpPr>
          <a:xfrm>
            <a:off x="375750" y="3232664"/>
            <a:ext cx="6082200" cy="1405513"/>
            <a:chOff x="446757" y="2815402"/>
            <a:chExt cx="6082200" cy="1405513"/>
          </a:xfrm>
        </p:grpSpPr>
        <p:sp>
          <p:nvSpPr>
            <p:cNvPr id="20" name="矩形 19"/>
            <p:cNvSpPr/>
            <p:nvPr/>
          </p:nvSpPr>
          <p:spPr>
            <a:xfrm>
              <a:off x="1107048" y="3187831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57" y="2980343"/>
              <a:ext cx="587333" cy="587333"/>
            </a:xfrm>
            <a:prstGeom prst="rect">
              <a:avLst/>
            </a:prstGeom>
          </p:spPr>
        </p:pic>
        <p:sp>
          <p:nvSpPr>
            <p:cNvPr id="18" name="文字方塊 10"/>
            <p:cNvSpPr txBox="1">
              <a:spLocks noChangeArrowheads="1"/>
            </p:cNvSpPr>
            <p:nvPr/>
          </p:nvSpPr>
          <p:spPr bwMode="auto">
            <a:xfrm>
              <a:off x="1107048" y="2815402"/>
              <a:ext cx="5421909" cy="140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升學方向</a:t>
              </a: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企業管理系、國際貿易系、財務金融系、會計系、行銷與流通管理系、保險金融管理系、財政稅務系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7666392" y="767860"/>
            <a:ext cx="3632224" cy="253450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矩形 30"/>
          <p:cNvSpPr/>
          <p:nvPr/>
        </p:nvSpPr>
        <p:spPr>
          <a:xfrm>
            <a:off x="7666392" y="3970727"/>
            <a:ext cx="3725507" cy="243315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8991600" y="390062"/>
            <a:ext cx="2307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資料處理製作專題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9620250" y="3596017"/>
            <a:ext cx="1771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門市服務課程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2"/>
          <a:stretch/>
        </p:blipFill>
        <p:spPr>
          <a:xfrm>
            <a:off x="7576457" y="868077"/>
            <a:ext cx="3614161" cy="261112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17382" b="6398"/>
          <a:stretch/>
        </p:blipFill>
        <p:spPr>
          <a:xfrm>
            <a:off x="7511193" y="4061458"/>
            <a:ext cx="3787990" cy="2406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59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家政群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75750" y="1018517"/>
            <a:ext cx="6082200" cy="1405513"/>
            <a:chOff x="506450" y="1043421"/>
            <a:chExt cx="6082200" cy="1405513"/>
          </a:xfrm>
        </p:grpSpPr>
        <p:sp>
          <p:nvSpPr>
            <p:cNvPr id="19" name="矩形 18"/>
            <p:cNvSpPr/>
            <p:nvPr/>
          </p:nvSpPr>
          <p:spPr>
            <a:xfrm>
              <a:off x="1107048" y="1401287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文字方塊 10"/>
            <p:cNvSpPr txBox="1">
              <a:spLocks noChangeArrowheads="1"/>
            </p:cNvSpPr>
            <p:nvPr/>
          </p:nvSpPr>
          <p:spPr bwMode="auto">
            <a:xfrm>
              <a:off x="1107048" y="1043421"/>
              <a:ext cx="5481602" cy="140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所屬科別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家政科、服裝科、幼兒保育科、美容科、時尚模特兒科、流行服飾科、時尚造型科、照顧服務科</a:t>
              </a:r>
            </a:p>
          </p:txBody>
        </p:sp>
        <p:pic>
          <p:nvPicPr>
            <p:cNvPr id="10244" name="Picture 4" descr="https://www.flaticon.com/premium-icon/icons/svg/2816/2816654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50" y="1222353"/>
              <a:ext cx="530225" cy="5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375750" y="4567794"/>
            <a:ext cx="6575131" cy="2072362"/>
            <a:chOff x="467084" y="5654274"/>
            <a:chExt cx="6575131" cy="2072362"/>
          </a:xfrm>
        </p:grpSpPr>
        <p:sp>
          <p:nvSpPr>
            <p:cNvPr id="21" name="矩形 20"/>
            <p:cNvSpPr/>
            <p:nvPr/>
          </p:nvSpPr>
          <p:spPr>
            <a:xfrm>
              <a:off x="1107048" y="6003048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文字方塊 12"/>
            <p:cNvSpPr txBox="1">
              <a:spLocks noChangeArrowheads="1"/>
            </p:cNvSpPr>
            <p:nvPr/>
          </p:nvSpPr>
          <p:spPr bwMode="auto">
            <a:xfrm>
              <a:off x="1107048" y="5654274"/>
              <a:ext cx="5935167" cy="207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就業選擇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餐飲服務、食品加工、服裝設計、托兒所幼兒園教學、社會工作、老人照顧等。</a:t>
              </a: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護膚美體服務人員、美容美髮造型師、成衣設計打版人員、品檢管理人員、服裝設計製作</a:t>
              </a: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84" y="5689499"/>
              <a:ext cx="608955" cy="608955"/>
            </a:xfrm>
            <a:prstGeom prst="rect">
              <a:avLst/>
            </a:prstGeom>
          </p:spPr>
        </p:pic>
      </p:grpSp>
      <p:grpSp>
        <p:nvGrpSpPr>
          <p:cNvPr id="17" name="群組 16"/>
          <p:cNvGrpSpPr/>
          <p:nvPr/>
        </p:nvGrpSpPr>
        <p:grpSpPr>
          <a:xfrm>
            <a:off x="375750" y="2626443"/>
            <a:ext cx="6082200" cy="1738938"/>
            <a:chOff x="446757" y="2815402"/>
            <a:chExt cx="6082200" cy="1738938"/>
          </a:xfrm>
        </p:grpSpPr>
        <p:sp>
          <p:nvSpPr>
            <p:cNvPr id="20" name="矩形 19"/>
            <p:cNvSpPr/>
            <p:nvPr/>
          </p:nvSpPr>
          <p:spPr>
            <a:xfrm>
              <a:off x="1107048" y="3187831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57" y="2980343"/>
              <a:ext cx="587333" cy="587333"/>
            </a:xfrm>
            <a:prstGeom prst="rect">
              <a:avLst/>
            </a:prstGeom>
          </p:spPr>
        </p:pic>
        <p:sp>
          <p:nvSpPr>
            <p:cNvPr id="18" name="文字方塊 10"/>
            <p:cNvSpPr txBox="1">
              <a:spLocks noChangeArrowheads="1"/>
            </p:cNvSpPr>
            <p:nvPr/>
          </p:nvSpPr>
          <p:spPr bwMode="auto">
            <a:xfrm>
              <a:off x="1107048" y="2815402"/>
              <a:ext cx="5421909" cy="173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升學方向</a:t>
              </a: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流行設計系、服飾設計管理系、時尚設計與管理系、化妝品應用與管理系、幼兒保育系、嬰幼兒保育系、兒童與家庭服務系等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7666392" y="767860"/>
            <a:ext cx="3632224" cy="253450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666392" y="3970727"/>
            <a:ext cx="3725507" cy="243315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9782628" y="296249"/>
            <a:ext cx="1515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立體裁剪課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9608457" y="3596017"/>
            <a:ext cx="1783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服裝創作教學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29" y="4088785"/>
            <a:ext cx="3751187" cy="250079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/>
          <a:stretch/>
        </p:blipFill>
        <p:spPr>
          <a:xfrm>
            <a:off x="7541333" y="861203"/>
            <a:ext cx="3672050" cy="25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0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" y="129209"/>
            <a:ext cx="11807687" cy="65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0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14375" y="555626"/>
            <a:ext cx="3009900" cy="2616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統計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數據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560093" y="555626"/>
            <a:ext cx="3043237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管道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8467724" y="555626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vs</a:t>
            </a:r>
            <a:r>
              <a:rPr lang="zh-TW" altLang="en-US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高職</a:t>
            </a:r>
            <a:endParaRPr lang="en-US" altLang="zh-TW" sz="4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差異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685800" y="3660777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國中無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高中有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4576762" y="3660777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93</a:t>
            </a:r>
            <a:r>
              <a:rPr lang="zh-TW" altLang="en-US" sz="3600" b="1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能仁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8467725" y="3698876"/>
            <a:ext cx="3038474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校園生活</a:t>
            </a:r>
          </a:p>
        </p:txBody>
      </p:sp>
    </p:spTree>
    <p:extLst>
      <p:ext uri="{BB962C8B-B14F-4D97-AF65-F5344CB8AC3E}">
        <p14:creationId xmlns:p14="http://schemas.microsoft.com/office/powerpoint/2010/main" val="23040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3" y="159026"/>
            <a:ext cx="11579087" cy="64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1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754332" y="32527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新娘秘書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5265029" y="3171259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美髮設計師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754332" y="624012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指甲彩繪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9047588" y="5978513"/>
            <a:ext cx="211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化妝師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5774408" y="610996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美睫師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8914410" y="3171259"/>
            <a:ext cx="1901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美容</a:t>
            </a: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SPA</a:t>
            </a:r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師</a:t>
            </a:r>
            <a:endParaRPr lang="zh-TW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1F35BF3-C553-3A3A-E8E1-7DC2E729ED2A}"/>
              </a:ext>
            </a:extLst>
          </p:cNvPr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6F033F8-A84A-7D77-5BE3-1A17C0DBE8C0}"/>
                </a:ext>
              </a:extLst>
            </p:cNvPr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內容版面配置區 4">
              <a:extLst>
                <a:ext uri="{FF2B5EF4-FFF2-40B4-BE49-F238E27FC236}">
                  <a16:creationId xmlns:a16="http://schemas.microsoft.com/office/drawing/2014/main" id="{C719700D-952D-99F8-66A0-2D0B3835A710}"/>
                </a:ext>
              </a:extLst>
            </p:cNvPr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能仁美容未來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出路</a:t>
              </a:r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61" y="896771"/>
            <a:ext cx="2857500" cy="235342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24" y="807184"/>
            <a:ext cx="2669638" cy="244301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327" y="807184"/>
            <a:ext cx="2471595" cy="235423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65" y="3920150"/>
            <a:ext cx="2784089" cy="226695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23" y="3920150"/>
            <a:ext cx="3051018" cy="213840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74" y="3920150"/>
            <a:ext cx="2729432" cy="205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餐旅群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75750" y="1018517"/>
            <a:ext cx="6082200" cy="1072088"/>
            <a:chOff x="506450" y="1043421"/>
            <a:chExt cx="6082200" cy="1072088"/>
          </a:xfrm>
        </p:grpSpPr>
        <p:sp>
          <p:nvSpPr>
            <p:cNvPr id="19" name="矩形 18"/>
            <p:cNvSpPr/>
            <p:nvPr/>
          </p:nvSpPr>
          <p:spPr>
            <a:xfrm>
              <a:off x="1107048" y="1401287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文字方塊 10"/>
            <p:cNvSpPr txBox="1">
              <a:spLocks noChangeArrowheads="1"/>
            </p:cNvSpPr>
            <p:nvPr/>
          </p:nvSpPr>
          <p:spPr bwMode="auto">
            <a:xfrm>
              <a:off x="1107048" y="1043421"/>
              <a:ext cx="5481602" cy="107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所屬科別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餐飲管理科</a:t>
              </a: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、觀光事業科</a:t>
              </a:r>
            </a:p>
          </p:txBody>
        </p:sp>
        <p:pic>
          <p:nvPicPr>
            <p:cNvPr id="10244" name="Picture 4" descr="https://www.flaticon.com/premium-icon/icons/svg/2816/2816654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50" y="1222353"/>
              <a:ext cx="530225" cy="5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375750" y="4567794"/>
            <a:ext cx="6575131" cy="1738938"/>
            <a:chOff x="467084" y="5654274"/>
            <a:chExt cx="6575131" cy="1738938"/>
          </a:xfrm>
        </p:grpSpPr>
        <p:sp>
          <p:nvSpPr>
            <p:cNvPr id="21" name="矩形 20"/>
            <p:cNvSpPr/>
            <p:nvPr/>
          </p:nvSpPr>
          <p:spPr>
            <a:xfrm>
              <a:off x="1107048" y="6003048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文字方塊 12"/>
            <p:cNvSpPr txBox="1">
              <a:spLocks noChangeArrowheads="1"/>
            </p:cNvSpPr>
            <p:nvPr/>
          </p:nvSpPr>
          <p:spPr bwMode="auto">
            <a:xfrm>
              <a:off x="1107048" y="5654274"/>
              <a:ext cx="5935167" cy="173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就業選擇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旅行業基層業務、行銷、服務人員；餐飲外場人員、旅館房務及客務人員、廚房人員、長期可轉任如中西餐（點）副主廚</a:t>
              </a:r>
              <a:r>
                <a:rPr lang="en-US" altLang="zh-TW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領班</a:t>
              </a:r>
              <a:r>
                <a:rPr lang="en-US" altLang="zh-TW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相關採購人員</a:t>
              </a: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84" y="5689499"/>
              <a:ext cx="608955" cy="608955"/>
            </a:xfrm>
            <a:prstGeom prst="rect">
              <a:avLst/>
            </a:prstGeom>
          </p:spPr>
        </p:pic>
      </p:grpSp>
      <p:grpSp>
        <p:nvGrpSpPr>
          <p:cNvPr id="17" name="群組 16"/>
          <p:cNvGrpSpPr/>
          <p:nvPr/>
        </p:nvGrpSpPr>
        <p:grpSpPr>
          <a:xfrm>
            <a:off x="375750" y="2293018"/>
            <a:ext cx="6082200" cy="2072362"/>
            <a:chOff x="446757" y="2815402"/>
            <a:chExt cx="6082200" cy="2072362"/>
          </a:xfrm>
        </p:grpSpPr>
        <p:sp>
          <p:nvSpPr>
            <p:cNvPr id="20" name="矩形 19"/>
            <p:cNvSpPr/>
            <p:nvPr/>
          </p:nvSpPr>
          <p:spPr>
            <a:xfrm>
              <a:off x="1107048" y="3187831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57" y="2980343"/>
              <a:ext cx="587333" cy="587333"/>
            </a:xfrm>
            <a:prstGeom prst="rect">
              <a:avLst/>
            </a:prstGeom>
          </p:spPr>
        </p:pic>
        <p:sp>
          <p:nvSpPr>
            <p:cNvPr id="18" name="文字方塊 10"/>
            <p:cNvSpPr txBox="1">
              <a:spLocks noChangeArrowheads="1"/>
            </p:cNvSpPr>
            <p:nvPr/>
          </p:nvSpPr>
          <p:spPr bwMode="auto">
            <a:xfrm>
              <a:off x="1107048" y="2815402"/>
              <a:ext cx="5421909" cy="207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升學方向</a:t>
              </a: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餐飲管理系、中西餐廚藝系、食品科技系、觀光與休閒事業管理系、旅運管理系、旅館管理系、餐旅管理系、航空暨運輸服務管理系、休閒運動保健系、休閒運動管理系、運動健康與休閒系等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7666392" y="767860"/>
            <a:ext cx="3632224" cy="253450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矩形 30"/>
          <p:cNvSpPr/>
          <p:nvPr/>
        </p:nvSpPr>
        <p:spPr>
          <a:xfrm>
            <a:off x="7666392" y="3970727"/>
            <a:ext cx="3725507" cy="243315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9469439" y="340853"/>
            <a:ext cx="1829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餐飲實務課程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9622971" y="3596017"/>
            <a:ext cx="1768928" cy="40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糕餅實習課程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>
            <a:off x="7547429" y="4055637"/>
            <a:ext cx="3751187" cy="2456037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6"/>
          <a:srcRect t="8041"/>
          <a:stretch/>
        </p:blipFill>
        <p:spPr>
          <a:xfrm>
            <a:off x="7547429" y="845325"/>
            <a:ext cx="3672742" cy="2563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88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食品群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75750" y="1018517"/>
            <a:ext cx="6082200" cy="1072088"/>
            <a:chOff x="506450" y="1043421"/>
            <a:chExt cx="6082200" cy="1072088"/>
          </a:xfrm>
        </p:grpSpPr>
        <p:sp>
          <p:nvSpPr>
            <p:cNvPr id="19" name="矩形 18"/>
            <p:cNvSpPr/>
            <p:nvPr/>
          </p:nvSpPr>
          <p:spPr>
            <a:xfrm>
              <a:off x="1107048" y="1401287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文字方塊 10"/>
            <p:cNvSpPr txBox="1">
              <a:spLocks noChangeArrowheads="1"/>
            </p:cNvSpPr>
            <p:nvPr/>
          </p:nvSpPr>
          <p:spPr bwMode="auto">
            <a:xfrm>
              <a:off x="1107048" y="1043421"/>
              <a:ext cx="5481602" cy="107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所屬科別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2600"/>
                </a:lnSpc>
                <a:spcBef>
                  <a:spcPct val="0"/>
                </a:spcBef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食品加工科、烘焙科、食品科、水產食品科</a:t>
              </a:r>
            </a:p>
          </p:txBody>
        </p:sp>
        <p:pic>
          <p:nvPicPr>
            <p:cNvPr id="10244" name="Picture 4" descr="https://www.flaticon.com/premium-icon/icons/svg/2816/2816654.sv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50" y="1222353"/>
              <a:ext cx="530225" cy="5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375750" y="4732386"/>
            <a:ext cx="6277951" cy="1738938"/>
            <a:chOff x="467084" y="5654274"/>
            <a:chExt cx="6277951" cy="1738938"/>
          </a:xfrm>
        </p:grpSpPr>
        <p:sp>
          <p:nvSpPr>
            <p:cNvPr id="21" name="矩形 20"/>
            <p:cNvSpPr/>
            <p:nvPr/>
          </p:nvSpPr>
          <p:spPr>
            <a:xfrm>
              <a:off x="1107048" y="6003048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文字方塊 12"/>
            <p:cNvSpPr txBox="1">
              <a:spLocks noChangeArrowheads="1"/>
            </p:cNvSpPr>
            <p:nvPr/>
          </p:nvSpPr>
          <p:spPr bwMode="auto">
            <a:xfrm>
              <a:off x="1107048" y="5654274"/>
              <a:ext cx="5637987" cy="173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就業選擇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食品工業基層技術人員、研發人員、食品廠管理幹部</a:t>
              </a: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生物技術人才：有多項生物科技產品需要食品加工背景之人才、化學檢驗分析</a:t>
              </a: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84" y="5689499"/>
              <a:ext cx="608955" cy="608955"/>
            </a:xfrm>
            <a:prstGeom prst="rect">
              <a:avLst/>
            </a:prstGeom>
          </p:spPr>
        </p:pic>
      </p:grpSp>
      <p:grpSp>
        <p:nvGrpSpPr>
          <p:cNvPr id="17" name="群組 16"/>
          <p:cNvGrpSpPr/>
          <p:nvPr/>
        </p:nvGrpSpPr>
        <p:grpSpPr>
          <a:xfrm>
            <a:off x="375750" y="2708739"/>
            <a:ext cx="6082200" cy="1405513"/>
            <a:chOff x="446757" y="2815402"/>
            <a:chExt cx="6082200" cy="1405513"/>
          </a:xfrm>
        </p:grpSpPr>
        <p:sp>
          <p:nvSpPr>
            <p:cNvPr id="20" name="矩形 19"/>
            <p:cNvSpPr/>
            <p:nvPr/>
          </p:nvSpPr>
          <p:spPr>
            <a:xfrm>
              <a:off x="1107048" y="3187831"/>
              <a:ext cx="2533650" cy="1723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57" y="2980343"/>
              <a:ext cx="587333" cy="587333"/>
            </a:xfrm>
            <a:prstGeom prst="rect">
              <a:avLst/>
            </a:prstGeom>
          </p:spPr>
        </p:pic>
        <p:sp>
          <p:nvSpPr>
            <p:cNvPr id="18" name="文字方塊 10"/>
            <p:cNvSpPr txBox="1">
              <a:spLocks noChangeArrowheads="1"/>
            </p:cNvSpPr>
            <p:nvPr/>
          </p:nvSpPr>
          <p:spPr bwMode="auto">
            <a:xfrm>
              <a:off x="1107048" y="2815402"/>
              <a:ext cx="5421909" cy="140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升學方向</a:t>
              </a:r>
            </a:p>
            <a:p>
              <a:pPr>
                <a:lnSpc>
                  <a:spcPts val="26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食品科學系、食品科技系、烘焙管理系、食品營養系、保健營養系等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7666392" y="767860"/>
            <a:ext cx="3632224" cy="253450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矩形 30"/>
          <p:cNvSpPr/>
          <p:nvPr/>
        </p:nvSpPr>
        <p:spPr>
          <a:xfrm>
            <a:off x="7666392" y="3970727"/>
            <a:ext cx="3725507" cy="243315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10058400" y="296249"/>
            <a:ext cx="1240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料理教學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10158761" y="3596017"/>
            <a:ext cx="1233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料理課程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1"/>
          <a:stretch/>
        </p:blipFill>
        <p:spPr>
          <a:xfrm>
            <a:off x="7560527" y="4049187"/>
            <a:ext cx="3738089" cy="245197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1"/>
          <a:stretch/>
        </p:blipFill>
        <p:spPr>
          <a:xfrm>
            <a:off x="7560527" y="835375"/>
            <a:ext cx="3653882" cy="255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4" name="矩形 3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食品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群與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餐旅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群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的差異？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5770167" y="3058322"/>
            <a:ext cx="676275" cy="3392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</a:p>
          <a:p>
            <a:pPr algn="ctr"/>
            <a:r>
              <a:rPr lang="en-US" altLang="zh-TW" b="1" dirty="0" err="1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endParaRPr lang="zh-TW" altLang="en-US" b="1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內容版面配置區 7"/>
          <p:cNvSpPr txBox="1">
            <a:spLocks/>
          </p:cNvSpPr>
          <p:nvPr/>
        </p:nvSpPr>
        <p:spPr>
          <a:xfrm>
            <a:off x="800895" y="1143000"/>
            <a:ext cx="10552905" cy="517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差異在於前者為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投入食品的研發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，甚至是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利用生物科技的保健食品開發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，後者則為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食物現場的烹調及服務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774876"/>
              </p:ext>
            </p:extLst>
          </p:nvPr>
        </p:nvGraphicFramePr>
        <p:xfrm>
          <a:off x="1218060" y="2041619"/>
          <a:ext cx="9755879" cy="4688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895">
                  <a:extLst>
                    <a:ext uri="{9D8B030D-6E8A-4147-A177-3AD203B41FA5}">
                      <a16:colId xmlns:a16="http://schemas.microsoft.com/office/drawing/2014/main" val="654384797"/>
                    </a:ext>
                  </a:extLst>
                </a:gridCol>
                <a:gridCol w="3728392">
                  <a:extLst>
                    <a:ext uri="{9D8B030D-6E8A-4147-A177-3AD203B41FA5}">
                      <a16:colId xmlns:a16="http://schemas.microsoft.com/office/drawing/2014/main" val="3001062250"/>
                    </a:ext>
                  </a:extLst>
                </a:gridCol>
                <a:gridCol w="4364592">
                  <a:extLst>
                    <a:ext uri="{9D8B030D-6E8A-4147-A177-3AD203B41FA5}">
                      <a16:colId xmlns:a16="http://schemas.microsoft.com/office/drawing/2014/main" val="3843307698"/>
                    </a:ext>
                  </a:extLst>
                </a:gridCol>
              </a:tblGrid>
              <a:tr h="61917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餐旅群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32686"/>
                  </a:ext>
                </a:extLst>
              </a:tr>
              <a:tr h="210977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專業證照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肉製品加工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None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中式米食加工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None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中式麵食加工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None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食品檢驗分析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None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水產食品加工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中餐烹飪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葷食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西餐烹飪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中式點心油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酥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皮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糕漿皮類</a:t>
                      </a:r>
                      <a:endParaRPr lang="en-US" altLang="zh-TW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烘焙麵包、房務技術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西式點心、餐飲服務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788319"/>
                  </a:ext>
                </a:extLst>
              </a:tr>
              <a:tr h="19592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實習科目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食品微生物、食品微生物實習、生物技術概論、食品加工、食品加工實習、食品化學與分析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餐旅管理、餐飲衛生安全、採購學、食物學、中餐烹調、中式點心、烘焙、西餐烹調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706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4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92C75FC-90A2-9090-989E-FFE913C8BA08}"/>
              </a:ext>
            </a:extLst>
          </p:cNvPr>
          <p:cNvGrpSpPr/>
          <p:nvPr/>
        </p:nvGrpSpPr>
        <p:grpSpPr>
          <a:xfrm>
            <a:off x="205016" y="1497669"/>
            <a:ext cx="2168780" cy="3812723"/>
            <a:chOff x="7300685" y="2143930"/>
            <a:chExt cx="2168780" cy="381272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3E922C4-64EB-0694-68AC-93B974860B7A}"/>
                </a:ext>
              </a:extLst>
            </p:cNvPr>
            <p:cNvSpPr/>
            <p:nvPr/>
          </p:nvSpPr>
          <p:spPr>
            <a:xfrm>
              <a:off x="7300685" y="3429000"/>
              <a:ext cx="2168780" cy="2527653"/>
            </a:xfrm>
            <a:prstGeom prst="rect">
              <a:avLst/>
            </a:prstGeom>
            <a:solidFill>
              <a:schemeClr val="bg1">
                <a:lumMod val="8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" name="PA_椭圆 13">
              <a:extLst>
                <a:ext uri="{FF2B5EF4-FFF2-40B4-BE49-F238E27FC236}">
                  <a16:creationId xmlns:a16="http://schemas.microsoft.com/office/drawing/2014/main" id="{1C6ABC0E-B45A-4093-6E77-352E4C86FBA1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7836765" y="2143930"/>
              <a:ext cx="877215" cy="88506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/>
              <a:endParaRPr lang="zh-CN" altLang="en-US" sz="2400">
                <a:solidFill>
                  <a:srgbClr val="33333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pic>
          <p:nvPicPr>
            <p:cNvPr id="5" name="Picture 4" descr="D:\韓明軒工作項目\親師懇談簡報\07.png">
              <a:extLst>
                <a:ext uri="{FF2B5EF4-FFF2-40B4-BE49-F238E27FC236}">
                  <a16:creationId xmlns:a16="http://schemas.microsoft.com/office/drawing/2014/main" id="{65DF4C69-6305-BCB8-F485-3EB76DF71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65" y="2194736"/>
              <a:ext cx="944562" cy="94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5D4BA5E5-34FD-B00D-EC7E-C859C33D5BF6}"/>
                </a:ext>
              </a:extLst>
            </p:cNvPr>
            <p:cNvSpPr txBox="1"/>
            <p:nvPr/>
          </p:nvSpPr>
          <p:spPr>
            <a:xfrm>
              <a:off x="7300685" y="4104203"/>
              <a:ext cx="2080325" cy="1392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72000">
                <a:lnSpc>
                  <a:spcPct val="100000"/>
                </a:lnSpc>
                <a:defRPr sz="1200">
                  <a:latin typeface="Noto Sans CJK TC Light" pitchFamily="34" charset="-120"/>
                  <a:ea typeface="Noto Sans CJK TC Light" pitchFamily="34" charset="-120"/>
                </a:defRPr>
              </a:lvl1pPr>
            </a:lstStyle>
            <a:p>
              <a:pPr>
                <a:lnSpc>
                  <a:spcPct val="250000"/>
                </a:lnSpc>
                <a:spcAft>
                  <a:spcPts val="900"/>
                </a:spcAft>
              </a:pPr>
              <a:r>
                <a:rPr lang="zh-TW" altLang="en-US" sz="14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強化技術基礎扎根</a:t>
              </a:r>
              <a:endPara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TW" altLang="en-US" sz="14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建立餐飲衛生安全觀念</a:t>
              </a:r>
              <a:endPara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TW" altLang="en-US" sz="14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中西烘餐飲人才養成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3EEBA52-884C-B789-20A2-AD9ABF7EC066}"/>
              </a:ext>
            </a:extLst>
          </p:cNvPr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63CC8E7-0AA2-C0DC-9F7F-51A1C7F3D1A9}"/>
                </a:ext>
              </a:extLst>
            </p:cNvPr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內容版面配置區 4">
              <a:extLst>
                <a:ext uri="{FF2B5EF4-FFF2-40B4-BE49-F238E27FC236}">
                  <a16:creationId xmlns:a16="http://schemas.microsoft.com/office/drawing/2014/main" id="{9657ADCE-072D-5996-7F6E-50B5E64C9D28}"/>
                </a:ext>
              </a:extLst>
            </p:cNvPr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能仁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餐飲</a:t>
              </a:r>
              <a:endPara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536" y="502725"/>
            <a:ext cx="6764039" cy="56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6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5421699"/>
              </p:ext>
            </p:extLst>
          </p:nvPr>
        </p:nvGraphicFramePr>
        <p:xfrm>
          <a:off x="609600" y="16002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" t="15515" r="1023" b="6029"/>
          <a:stretch/>
        </p:blipFill>
        <p:spPr>
          <a:xfrm>
            <a:off x="609433" y="1652353"/>
            <a:ext cx="3423138" cy="203000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6" r="343" b="5478"/>
          <a:stretch/>
        </p:blipFill>
        <p:spPr>
          <a:xfrm>
            <a:off x="6279517" y="4044461"/>
            <a:ext cx="3408039" cy="2039547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" t="11483" r="342" b="9576"/>
          <a:stretch/>
        </p:blipFill>
        <p:spPr>
          <a:xfrm>
            <a:off x="4384264" y="1638666"/>
            <a:ext cx="3423305" cy="2029408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b="14185"/>
          <a:stretch/>
        </p:blipFill>
        <p:spPr>
          <a:xfrm>
            <a:off x="8159095" y="1641230"/>
            <a:ext cx="3411582" cy="2041131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" t="7441" r="342" b="13224"/>
          <a:stretch/>
        </p:blipFill>
        <p:spPr>
          <a:xfrm>
            <a:off x="2492089" y="4044462"/>
            <a:ext cx="3423306" cy="2039547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2A6BCB56-8D21-0919-A089-2689D3141BE9}"/>
              </a:ext>
            </a:extLst>
          </p:cNvPr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A718567-F272-F040-7382-643CCFEA2C91}"/>
                </a:ext>
              </a:extLst>
            </p:cNvPr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內容版面配置區 4">
              <a:extLst>
                <a:ext uri="{FF2B5EF4-FFF2-40B4-BE49-F238E27FC236}">
                  <a16:creationId xmlns:a16="http://schemas.microsoft.com/office/drawing/2014/main" id="{5BD7F732-4700-6FCF-6775-E072186B47A5}"/>
                </a:ext>
              </a:extLst>
            </p:cNvPr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能仁</a:t>
              </a:r>
              <a:r>
                <a:rPr lang="zh-TW" altLang="en-US" sz="3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餐飲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學什麼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1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14375" y="555626"/>
            <a:ext cx="3009900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統計數據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當引言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4560093" y="555626"/>
            <a:ext cx="3043237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介紹不同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升學管道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8467724" y="555626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vs</a:t>
            </a:r>
            <a:r>
              <a:rPr lang="zh-TW" altLang="en-US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高職</a:t>
            </a:r>
            <a:endParaRPr lang="en-US" altLang="zh-TW" sz="4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差異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685800" y="3660777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國中無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高中有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4576762" y="3660777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93</a:t>
            </a:r>
            <a:r>
              <a:rPr lang="zh-TW" altLang="en-US" sz="3600" b="1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能仁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8467725" y="3698876"/>
            <a:ext cx="3038474" cy="2616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校園生活</a:t>
            </a:r>
          </a:p>
        </p:txBody>
      </p:sp>
    </p:spTree>
    <p:extLst>
      <p:ext uri="{BB962C8B-B14F-4D97-AF65-F5344CB8AC3E}">
        <p14:creationId xmlns:p14="http://schemas.microsoft.com/office/powerpoint/2010/main" val="34761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BCB67666-D166-8D67-1AC8-BF0528A277AC}"/>
              </a:ext>
            </a:extLst>
          </p:cNvPr>
          <p:cNvGrpSpPr/>
          <p:nvPr/>
        </p:nvGrpSpPr>
        <p:grpSpPr>
          <a:xfrm>
            <a:off x="285750" y="244022"/>
            <a:ext cx="9064726" cy="451048"/>
            <a:chOff x="190500" y="391501"/>
            <a:chExt cx="9064726" cy="45104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8901CC-6060-AC00-8F51-DA40808DF6DF}"/>
                </a:ext>
              </a:extLst>
            </p:cNvPr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內容版面配置區 4">
              <a:extLst>
                <a:ext uri="{FF2B5EF4-FFF2-40B4-BE49-F238E27FC236}">
                  <a16:creationId xmlns:a16="http://schemas.microsoft.com/office/drawing/2014/main" id="{70588719-A31F-BD76-6A95-465E3E3C4602}"/>
                </a:ext>
              </a:extLst>
            </p:cNvPr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defRPr/>
              </a:pPr>
              <a:r>
                <a:rPr lang="en-US" altLang="zh-TW" sz="3600" b="1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3600" b="1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年招收美容、餐飲科</a:t>
              </a: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建教合作班</a:t>
              </a: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8" y="760491"/>
            <a:ext cx="8990091" cy="61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7B4FA385-EDAF-05EA-8710-4649D930884D}"/>
              </a:ext>
            </a:extLst>
          </p:cNvPr>
          <p:cNvGrpSpPr/>
          <p:nvPr/>
        </p:nvGrpSpPr>
        <p:grpSpPr>
          <a:xfrm>
            <a:off x="285750" y="244022"/>
            <a:ext cx="9064726" cy="451048"/>
            <a:chOff x="190500" y="391501"/>
            <a:chExt cx="9064726" cy="451048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1EF32BB-EAC8-B2F7-FFF1-9D3F1EE782BB}"/>
                </a:ext>
              </a:extLst>
            </p:cNvPr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內容版面配置區 4">
              <a:extLst>
                <a:ext uri="{FF2B5EF4-FFF2-40B4-BE49-F238E27FC236}">
                  <a16:creationId xmlns:a16="http://schemas.microsoft.com/office/drawing/2014/main" id="{7D0A78A3-7162-D8BF-5F9A-05ED32F30720}"/>
                </a:ext>
              </a:extLst>
            </p:cNvPr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defRPr/>
              </a:pP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升學就業我都要</a:t>
              </a:r>
            </a:p>
          </p:txBody>
        </p:sp>
      </p:grpSp>
      <p:sp>
        <p:nvSpPr>
          <p:cNvPr id="2" name="橢圓 1"/>
          <p:cNvSpPr/>
          <p:nvPr/>
        </p:nvSpPr>
        <p:spPr>
          <a:xfrm>
            <a:off x="190702" y="1430567"/>
            <a:ext cx="3154680" cy="215803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學歷</a:t>
            </a:r>
            <a:endParaRPr lang="en-US" altLang="zh-TW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三年擁有高中學歷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326279" y="4071796"/>
            <a:ext cx="3175000" cy="215803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經歷</a:t>
            </a:r>
            <a:endParaRPr lang="en-US" altLang="zh-TW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有三年的工作資歷</a:t>
            </a:r>
            <a:endParaRPr lang="en-US" altLang="zh-TW" sz="5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3510512" y="2370035"/>
            <a:ext cx="5027864" cy="2311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餐飲、美容</a:t>
            </a:r>
            <a:r>
              <a:rPr lang="zh-TW" altLang="en-U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4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建教合作班</a:t>
            </a:r>
            <a:endParaRPr lang="en-US" altLang="zh-TW" sz="4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8424239" y="3934797"/>
            <a:ext cx="3583572" cy="215803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生活津貼</a:t>
            </a:r>
            <a:endParaRPr lang="en-US" altLang="zh-TW" sz="4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每個月有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27470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8468116" y="1291019"/>
            <a:ext cx="3425558" cy="215803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免學雜費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三年就讀期間免收學雜費</a:t>
            </a:r>
            <a:endParaRPr lang="en-US" altLang="zh-TW" sz="5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64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>
            <a:spLocks/>
          </p:cNvSpPr>
          <p:nvPr/>
        </p:nvSpPr>
        <p:spPr bwMode="auto">
          <a:xfrm>
            <a:off x="3086911" y="256238"/>
            <a:ext cx="6692630" cy="2991427"/>
          </a:xfrm>
          <a:custGeom>
            <a:avLst/>
            <a:gdLst>
              <a:gd name="T0" fmla="*/ 449554806 w 21600"/>
              <a:gd name="T1" fmla="*/ 420564200 h 21600"/>
              <a:gd name="T2" fmla="*/ 449554806 w 21600"/>
              <a:gd name="T3" fmla="*/ 420564200 h 21600"/>
              <a:gd name="T4" fmla="*/ 449554806 w 21600"/>
              <a:gd name="T5" fmla="*/ 420564200 h 21600"/>
              <a:gd name="T6" fmla="*/ 449554806 w 21600"/>
              <a:gd name="T7" fmla="*/ 4205642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955" y="0"/>
                </a:moveTo>
                <a:cubicBezTo>
                  <a:pt x="19674" y="0"/>
                  <a:pt x="19674" y="0"/>
                  <a:pt x="19674" y="0"/>
                </a:cubicBezTo>
                <a:cubicBezTo>
                  <a:pt x="20727" y="0"/>
                  <a:pt x="21600" y="1213"/>
                  <a:pt x="21600" y="2679"/>
                </a:cubicBezTo>
                <a:cubicBezTo>
                  <a:pt x="21600" y="18879"/>
                  <a:pt x="21600" y="18879"/>
                  <a:pt x="21600" y="18879"/>
                </a:cubicBezTo>
                <a:cubicBezTo>
                  <a:pt x="21600" y="20386"/>
                  <a:pt x="20727" y="21599"/>
                  <a:pt x="19674" y="21599"/>
                </a:cubicBezTo>
                <a:cubicBezTo>
                  <a:pt x="1955" y="21599"/>
                  <a:pt x="1955" y="21599"/>
                  <a:pt x="1955" y="21599"/>
                </a:cubicBezTo>
                <a:cubicBezTo>
                  <a:pt x="872" y="21599"/>
                  <a:pt x="0" y="20386"/>
                  <a:pt x="0" y="18879"/>
                </a:cubicBezTo>
                <a:cubicBezTo>
                  <a:pt x="0" y="2679"/>
                  <a:pt x="0" y="2679"/>
                  <a:pt x="0" y="2679"/>
                </a:cubicBezTo>
                <a:cubicBezTo>
                  <a:pt x="0" y="1213"/>
                  <a:pt x="872" y="0"/>
                  <a:pt x="1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17145" tIns="17145" rIns="17145" bIns="17145"/>
          <a:lstStyle/>
          <a:p>
            <a:endParaRPr lang="en-US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KSO_Shape"/>
          <p:cNvSpPr>
            <a:spLocks/>
          </p:cNvSpPr>
          <p:nvPr/>
        </p:nvSpPr>
        <p:spPr bwMode="auto">
          <a:xfrm>
            <a:off x="5759575" y="643302"/>
            <a:ext cx="1218005" cy="1077218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3B1CD455-D645-F113-A5A9-0880A5BEE3B3}"/>
              </a:ext>
            </a:extLst>
          </p:cNvPr>
          <p:cNvGrpSpPr/>
          <p:nvPr/>
        </p:nvGrpSpPr>
        <p:grpSpPr>
          <a:xfrm>
            <a:off x="2458010" y="1982406"/>
            <a:ext cx="7431930" cy="4561066"/>
            <a:chOff x="5748152" y="2572550"/>
            <a:chExt cx="5418470" cy="4561066"/>
          </a:xfrm>
        </p:grpSpPr>
        <p:sp>
          <p:nvSpPr>
            <p:cNvPr id="3" name="圆角矩形 2"/>
            <p:cNvSpPr/>
            <p:nvPr/>
          </p:nvSpPr>
          <p:spPr>
            <a:xfrm>
              <a:off x="6637046" y="3009663"/>
              <a:ext cx="3943286" cy="4123953"/>
            </a:xfrm>
            <a:prstGeom prst="roundRect">
              <a:avLst/>
            </a:prstGeom>
            <a:noFill/>
            <a:ln w="19050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flipV="1">
              <a:off x="8358775" y="4158590"/>
              <a:ext cx="480986" cy="489381"/>
            </a:xfrm>
            <a:prstGeom prst="triangl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48152" y="2572550"/>
              <a:ext cx="54184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42925" lvl="0" algn="ctr">
                <a:buClr>
                  <a:srgbClr val="000000"/>
                </a:buClr>
                <a:defRPr/>
              </a:pPr>
              <a:r>
                <a:rPr lang="en-US" altLang="zh-TW" sz="32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-</a:t>
              </a:r>
              <a:r>
                <a:rPr lang="zh-TW" altLang="en-US" sz="32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教育部統計顯示</a:t>
              </a:r>
              <a:r>
                <a:rPr lang="en-US" altLang="zh-TW" sz="32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-</a:t>
              </a:r>
              <a:endParaRPr lang="zh-TW" altLang="en-US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  <a:p>
              <a:pPr marL="542925" lvl="0" algn="ctr">
                <a:buClr>
                  <a:srgbClr val="000000"/>
                </a:buClr>
                <a:defRPr/>
              </a:pPr>
              <a:r>
                <a:rPr lang="zh-TW" altLang="en-US" sz="3200" b="1" kern="0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大專生休學主要原因</a:t>
              </a:r>
              <a:endParaRPr lang="en-US" altLang="zh-TW" sz="3200" b="1" kern="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9" name="Rounded Rectangle 33"/>
            <p:cNvSpPr/>
            <p:nvPr/>
          </p:nvSpPr>
          <p:spPr>
            <a:xfrm>
              <a:off x="6749806" y="4845780"/>
              <a:ext cx="3736751" cy="209320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 algn="ctr">
              <a:solidFill>
                <a:schemeClr val="accent4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近</a:t>
              </a:r>
              <a:r>
                <a:rPr lang="en-US" altLang="zh-TW" sz="3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30%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</a:t>
              </a:r>
              <a:r>
                <a:rPr lang="en-US" altLang="zh-TW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學業</a:t>
              </a:r>
              <a:r>
                <a:rPr lang="zh-TW" altLang="en-US" sz="3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志趣不合</a:t>
              </a:r>
              <a:r>
                <a:rPr lang="en-US" altLang="zh-TW" sz="3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3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學校、</a:t>
              </a:r>
              <a:r>
                <a:rPr lang="zh-TW" altLang="en-US" sz="3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科系不符期待</a:t>
              </a:r>
              <a:r>
                <a:rPr lang="en-US" altLang="zh-TW" sz="3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3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" name="橢圓 4"/>
          <p:cNvSpPr/>
          <p:nvPr/>
        </p:nvSpPr>
        <p:spPr>
          <a:xfrm>
            <a:off x="552893" y="903767"/>
            <a:ext cx="2105246" cy="245022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興趣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1133393" y="3813136"/>
            <a:ext cx="1850065" cy="2317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特質</a:t>
            </a:r>
            <a:endParaRPr lang="zh-TW" altLang="en-US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94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內容版面配置區 2">
            <a:extLst>
              <a:ext uri="{FF2B5EF4-FFF2-40B4-BE49-F238E27FC236}">
                <a16:creationId xmlns:a16="http://schemas.microsoft.com/office/drawing/2014/main" id="{6C9E3EA7-5D79-57FB-AF1E-00006AE4BE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462097"/>
              </p:ext>
            </p:extLst>
          </p:nvPr>
        </p:nvGraphicFramePr>
        <p:xfrm>
          <a:off x="1027229" y="2017656"/>
          <a:ext cx="10088183" cy="39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群組 3">
            <a:extLst>
              <a:ext uri="{FF2B5EF4-FFF2-40B4-BE49-F238E27FC236}">
                <a16:creationId xmlns:a16="http://schemas.microsoft.com/office/drawing/2014/main" id="{BCB67666-D166-8D67-1AC8-BF0528A277AC}"/>
              </a:ext>
            </a:extLst>
          </p:cNvPr>
          <p:cNvGrpSpPr/>
          <p:nvPr/>
        </p:nvGrpSpPr>
        <p:grpSpPr>
          <a:xfrm>
            <a:off x="285750" y="244022"/>
            <a:ext cx="9064726" cy="451048"/>
            <a:chOff x="190500" y="391501"/>
            <a:chExt cx="9064726" cy="451048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C8901CC-6060-AC00-8F51-DA40808DF6DF}"/>
                </a:ext>
              </a:extLst>
            </p:cNvPr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內容版面配置區 4">
              <a:extLst>
                <a:ext uri="{FF2B5EF4-FFF2-40B4-BE49-F238E27FC236}">
                  <a16:creationId xmlns:a16="http://schemas.microsoft.com/office/drawing/2014/main" id="{70588719-A31F-BD76-6A95-465E3E3C4602}"/>
                </a:ext>
              </a:extLst>
            </p:cNvPr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defRPr/>
              </a:pP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建教班畢業後的發展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0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3" y="884599"/>
            <a:ext cx="10406628" cy="55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70" y="244444"/>
            <a:ext cx="9144000" cy="65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神奕科技有限公司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神奕科技有限公司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神奕科技有限公司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32" descr="公司簡介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34" descr="南亞科技人才招募專頁NANYA - Home | Facebook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" name="AutoShape 38" descr="南亞科技人才招募專頁NANYA - Home | Facebook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285750" y="244022"/>
            <a:ext cx="9064726" cy="451048"/>
            <a:chOff x="190500" y="391501"/>
            <a:chExt cx="9064726" cy="451048"/>
          </a:xfrm>
        </p:grpSpPr>
        <p:sp>
          <p:nvSpPr>
            <p:cNvPr id="24" name="矩形 23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內容版面配置區 4"/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/>
              <a:endPara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88" y="312737"/>
            <a:ext cx="9146061" cy="62649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 </a:t>
            </a:r>
          </a:p>
        </p:txBody>
      </p:sp>
      <p:sp>
        <p:nvSpPr>
          <p:cNvPr id="8" name="矩形 7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12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7-rt.googleusercontent.com/slidesz/AGV_vUcq47Lgepo3epE27VZ84vbABLKxGiv65CD2vy1L6l3UvMqCgkCd7hpRZsvkYvqfv9OZ86BGllaGK2UpyQnoL4V6tHA5uaeiAJIbhF6pP2ZQXHK9RRDJzuvZU1SDNBNvK-ZwcHS4KFSLHBUV9z4X6uWZQLaB_jxHkbijkk-CHwGcamZykXhoWA=nw?key=DUQbOgHL-j4hqszpuuK1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1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7-rt.googleusercontent.com/slidesz/AGV_vUf9wrinPpqDJdF44N6k8gLKg8lQlswIHZMIcHLS3gu6rOC6BOIREk0X-kvLrhhyFeZ_vYrOgG7_LBkhCZUtJmyVlrbjOiwqkouEfWmUf4AjYcUXQgLJ2Lf6vFvGhHxH23bfrKJUReGVfijMOCHrACBmsEIEmNu2P8_HH4y2QbA7T7BrxBMz1g=nw?key=DUQbOgHL-j4hqszpuuK1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0" y="77193"/>
            <a:ext cx="11877260" cy="65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1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 </a:t>
            </a:r>
          </a:p>
        </p:txBody>
      </p:sp>
      <p:sp>
        <p:nvSpPr>
          <p:cNvPr id="3" name="矩形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 </a:t>
            </a:r>
          </a:p>
        </p:txBody>
      </p:sp>
      <p:pic>
        <p:nvPicPr>
          <p:cNvPr id="6146" name="Picture 2" descr="https://lh7-rt.googleusercontent.com/slidesz/AGV_vUdzBFuJDJnIMHvikNcXuK_nW-74F331BgaFL6TXNLThZ2kxt2iQCtWvXu3b4MkBo3M7_Kuoc7eOyNlA8Wk9OtJEnzJrGyVM5DHO4CqE2MWlKadwBCh3bedR6jBmmZ2_b91KwoLYOrBkuoJfnL6aLEYfe5DxPL1gzN8p_7IOPsl0teyEDEiU6Q=nw?key=DUQbOgHL-j4hqszpuuK1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345200"/>
            <a:ext cx="11678477" cy="62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1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D28CE04-EACC-3E7E-4AD0-4942B29F1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1464" y="387874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能仁家商</a:t>
            </a:r>
            <a:r>
              <a:rPr lang="zh-TW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一直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致力</a:t>
            </a:r>
            <a:r>
              <a:rPr lang="zh-TW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於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幫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</a:t>
            </a:r>
            <a:r>
              <a:rPr lang="zh-TW" altLang="en-US" sz="3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創造舞台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，讓學生</a:t>
            </a:r>
            <a:r>
              <a:rPr lang="zh-TW" altLang="en-US" sz="36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站上舞台</a:t>
            </a: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Shape 541">
            <a:extLst>
              <a:ext uri="{FF2B5EF4-FFF2-40B4-BE49-F238E27FC236}">
                <a16:creationId xmlns:a16="http://schemas.microsoft.com/office/drawing/2014/main" id="{CAA81D0B-1E07-4B92-E8A6-78EB2C4760A0}"/>
              </a:ext>
            </a:extLst>
          </p:cNvPr>
          <p:cNvSpPr txBox="1">
            <a:spLocks/>
          </p:cNvSpPr>
          <p:nvPr/>
        </p:nvSpPr>
        <p:spPr bwMode="auto">
          <a:xfrm>
            <a:off x="1879600" y="2679028"/>
            <a:ext cx="103124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Pct val="25000"/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rPr>
              <a:t>選所愛，好好讀。</a:t>
            </a:r>
          </a:p>
        </p:txBody>
      </p:sp>
      <p:sp>
        <p:nvSpPr>
          <p:cNvPr id="6" name="Shape 541">
            <a:extLst>
              <a:ext uri="{FF2B5EF4-FFF2-40B4-BE49-F238E27FC236}">
                <a16:creationId xmlns:a16="http://schemas.microsoft.com/office/drawing/2014/main" id="{A57B11F0-CF59-84F3-0E13-C2271ED6139D}"/>
              </a:ext>
            </a:extLst>
          </p:cNvPr>
          <p:cNvSpPr txBox="1">
            <a:spLocks/>
          </p:cNvSpPr>
          <p:nvPr/>
        </p:nvSpPr>
        <p:spPr bwMode="auto">
          <a:xfrm>
            <a:off x="6049264" y="2660981"/>
            <a:ext cx="103124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Pct val="25000"/>
              <a:buNone/>
            </a:pPr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rPr>
              <a:t>有自信，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Arial" panose="020B0604020202020204" pitchFamily="34" charset="0"/>
              </a:rPr>
              <a:t>有前途。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92FFFFC-9D7F-BF80-9137-446C7D0586D1}"/>
              </a:ext>
            </a:extLst>
          </p:cNvPr>
          <p:cNvGrpSpPr/>
          <p:nvPr/>
        </p:nvGrpSpPr>
        <p:grpSpPr>
          <a:xfrm>
            <a:off x="285750" y="277201"/>
            <a:ext cx="9064726" cy="451048"/>
            <a:chOff x="190500" y="391501"/>
            <a:chExt cx="9064726" cy="45104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2A0EB51-68B8-8306-4819-D2A1FE5152A6}"/>
                </a:ext>
              </a:extLst>
            </p:cNvPr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內容版面配置區 4">
              <a:extLst>
                <a:ext uri="{FF2B5EF4-FFF2-40B4-BE49-F238E27FC236}">
                  <a16:creationId xmlns:a16="http://schemas.microsoft.com/office/drawing/2014/main" id="{5DA0DF09-7DBE-473A-7191-ECCFB056BEB4}"/>
                </a:ext>
              </a:extLst>
            </p:cNvPr>
            <p:cNvSpPr txBox="1">
              <a:spLocks/>
            </p:cNvSpPr>
            <p:nvPr/>
          </p:nvSpPr>
          <p:spPr>
            <a:xfrm>
              <a:off x="370499" y="391501"/>
              <a:ext cx="8884727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結語</a:t>
              </a: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249B89A7-6749-2986-F6CE-73ACF519B6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84" y="3668060"/>
            <a:ext cx="9814560" cy="4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1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9" b="90413" l="2124" r="95934">
                        <a14:foregroundMark x1="35498" y1="39745" x2="75061" y2="74757"/>
                        <a14:foregroundMark x1="26032" y1="56007" x2="74272" y2="83010"/>
                        <a14:foregroundMark x1="37682" y1="67961" x2="46845" y2="73665"/>
                        <a14:foregroundMark x1="42172" y1="77852" x2="39502" y2="84102"/>
                        <a14:foregroundMark x1="75667" y1="58313" x2="81371" y2="68871"/>
                        <a14:foregroundMark x1="76578" y1="80643" x2="79248" y2="81432"/>
                        <a14:foregroundMark x1="31311" y1="8859" x2="35316" y2="1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>
          <a:xfrm>
            <a:off x="-429999" y="234846"/>
            <a:ext cx="7261362" cy="662315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764688" y="2130425"/>
            <a:ext cx="5095875" cy="2524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謝謝大家</a:t>
            </a:r>
            <a:endParaRPr lang="en-US" altLang="zh-TW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耐心聆聽 </a:t>
            </a:r>
            <a:r>
              <a:rPr lang="en-US" altLang="zh-TW" sz="6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endParaRPr lang="zh-TW" altLang="en-US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79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2549"/>
          <a:stretch/>
        </p:blipFill>
        <p:spPr>
          <a:xfrm>
            <a:off x="903434" y="1438276"/>
            <a:ext cx="9936016" cy="4962524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40569F7A-A316-3C89-17BB-0938D118A865}"/>
              </a:ext>
            </a:extLst>
          </p:cNvPr>
          <p:cNvGrpSpPr/>
          <p:nvPr/>
        </p:nvGrpSpPr>
        <p:grpSpPr>
          <a:xfrm>
            <a:off x="285749" y="277201"/>
            <a:ext cx="8620126" cy="451048"/>
            <a:chOff x="190500" y="391501"/>
            <a:chExt cx="7132034" cy="45104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3B4A563-7176-E4CE-B883-E667EC419955}"/>
                </a:ext>
              </a:extLst>
            </p:cNvPr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內容版面配置區 4">
              <a:extLst>
                <a:ext uri="{FF2B5EF4-FFF2-40B4-BE49-F238E27FC236}">
                  <a16:creationId xmlns:a16="http://schemas.microsoft.com/office/drawing/2014/main" id="{6E06730F-92ED-AC44-B946-700F992C6802}"/>
                </a:ext>
              </a:extLst>
            </p:cNvPr>
            <p:cNvSpPr txBox="1">
              <a:spLocks/>
            </p:cNvSpPr>
            <p:nvPr/>
          </p:nvSpPr>
          <p:spPr>
            <a:xfrm>
              <a:off x="370499" y="391501"/>
              <a:ext cx="6952035" cy="4319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台灣教育出問題</a:t>
              </a:r>
              <a:r>
                <a:rPr lang="en-US" altLang="zh-TW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四成大學生認為選錯系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2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14375" y="555626"/>
            <a:ext cx="3009900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統計</a:t>
            </a:r>
            <a:r>
              <a:rPr lang="zh-TW" altLang="en-US" sz="4600" b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數據</a:t>
            </a:r>
            <a:endParaRPr lang="zh-TW" alt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560093" y="555626"/>
            <a:ext cx="3043237" cy="2616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升學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管道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8467724" y="555626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r>
              <a:rPr lang="en-US" altLang="zh-TW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vs</a:t>
            </a:r>
            <a:r>
              <a:rPr lang="zh-TW" altLang="en-US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高職</a:t>
            </a:r>
            <a:endParaRPr lang="en-US" altLang="zh-TW" sz="4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差異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685800" y="3660777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國中無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高中有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4576762" y="3660777"/>
            <a:ext cx="3038475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en-US" altLang="zh-TW" sz="36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93</a:t>
            </a:r>
            <a:r>
              <a:rPr lang="zh-TW" altLang="en-US" sz="3600" b="1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36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能仁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群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8467725" y="3698876"/>
            <a:ext cx="3038474" cy="2616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</a:t>
            </a:r>
            <a:r>
              <a:rPr lang="zh-TW" altLang="en-US" sz="4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4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校園生活</a:t>
            </a:r>
          </a:p>
        </p:txBody>
      </p:sp>
    </p:spTree>
    <p:extLst>
      <p:ext uri="{BB962C8B-B14F-4D97-AF65-F5344CB8AC3E}">
        <p14:creationId xmlns:p14="http://schemas.microsoft.com/office/powerpoint/2010/main" val="16328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796764" y="2130828"/>
            <a:ext cx="505889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285750" y="277201"/>
            <a:ext cx="6419850" cy="451048"/>
            <a:chOff x="190500" y="391501"/>
            <a:chExt cx="6419850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500" y="391501"/>
              <a:ext cx="6239850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國中選讀技職管道介紹</a:t>
              </a:r>
            </a:p>
          </p:txBody>
        </p:sp>
      </p:grpSp>
      <p:sp>
        <p:nvSpPr>
          <p:cNvPr id="35" name="內容版面配置區 2"/>
          <p:cNvSpPr txBox="1">
            <a:spLocks/>
          </p:cNvSpPr>
          <p:nvPr/>
        </p:nvSpPr>
        <p:spPr>
          <a:xfrm>
            <a:off x="709044" y="1703927"/>
            <a:ext cx="4367649" cy="4269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技優甄審入學</a:t>
            </a:r>
            <a:endParaRPr lang="en-US" altLang="zh-TW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09044" y="2272213"/>
            <a:ext cx="7926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凡參與國中技藝競賽或具有相關技術證照者，得申請技優甄審免試入學，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公立學校每班內含二名，私立學校每班外加二名。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658" b="85922" l="8738" r="92840">
                        <a14:backgroundMark x1="48665" y1="27791" x2="46723" y2="47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7354" r="9153" b="18731"/>
          <a:stretch/>
        </p:blipFill>
        <p:spPr>
          <a:xfrm>
            <a:off x="6596024" y="2650607"/>
            <a:ext cx="5646057" cy="4383316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701268" y="3318695"/>
            <a:ext cx="7970269" cy="1186651"/>
            <a:chOff x="609600" y="5088825"/>
            <a:chExt cx="8089451" cy="1186651"/>
          </a:xfrm>
        </p:grpSpPr>
        <p:sp>
          <p:nvSpPr>
            <p:cNvPr id="13" name="內容版面配置區 2"/>
            <p:cNvSpPr txBox="1">
              <a:spLocks/>
            </p:cNvSpPr>
            <p:nvPr/>
          </p:nvSpPr>
          <p:spPr>
            <a:xfrm>
              <a:off x="609600" y="5088825"/>
              <a:ext cx="4367649" cy="42690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產業特殊需求</a:t>
              </a:r>
              <a:endPara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54204" y="5629145"/>
              <a:ext cx="80448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配合十二年國民基本教育實施計畫，落實高級中等學校多元入學招生辦法第九條規定，並鼓勵設有產業特殊需求類科之高級中等學校培育產業需求人才。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697321" y="5517007"/>
              <a:ext cx="505889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1D665679-AA10-CEB6-07A4-4355F2EE11FD}"/>
              </a:ext>
            </a:extLst>
          </p:cNvPr>
          <p:cNvSpPr/>
          <p:nvPr/>
        </p:nvSpPr>
        <p:spPr>
          <a:xfrm>
            <a:off x="6096000" y="2341422"/>
            <a:ext cx="4386021" cy="1190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用技藝競賽成績推學校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5E96D33-DC39-E1CF-7DD7-27489B9C2E08}"/>
              </a:ext>
            </a:extLst>
          </p:cNvPr>
          <p:cNvSpPr txBox="1"/>
          <p:nvPr/>
        </p:nvSpPr>
        <p:spPr>
          <a:xfrm>
            <a:off x="1060556" y="4832216"/>
            <a:ext cx="5285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基北區共有 </a:t>
            </a:r>
            <a:r>
              <a:rPr kumimoji="1" lang="en-US" altLang="zh-TW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 </a:t>
            </a:r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 </a:t>
            </a:r>
            <a:r>
              <a:rPr kumimoji="1" lang="en-US" altLang="zh-TW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 </a:t>
            </a:r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群 </a:t>
            </a:r>
            <a:r>
              <a:rPr kumimoji="1" lang="en-US" altLang="zh-TW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 </a:t>
            </a:r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科，招生名額 </a:t>
            </a:r>
            <a:r>
              <a:rPr kumimoji="1" lang="en-US" altLang="zh-TW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128 </a:t>
            </a:r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 </a:t>
            </a:r>
          </a:p>
        </p:txBody>
      </p:sp>
    </p:spTree>
    <p:extLst>
      <p:ext uri="{BB962C8B-B14F-4D97-AF65-F5344CB8AC3E}">
        <p14:creationId xmlns:p14="http://schemas.microsoft.com/office/powerpoint/2010/main" val="49563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85750" y="277201"/>
            <a:ext cx="6419850" cy="451048"/>
            <a:chOff x="190500" y="391501"/>
            <a:chExt cx="6419850" cy="451048"/>
          </a:xfrm>
        </p:grpSpPr>
        <p:sp>
          <p:nvSpPr>
            <p:cNvPr id="2" name="矩形 1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內容版面配置區 4"/>
            <p:cNvSpPr txBox="1">
              <a:spLocks/>
            </p:cNvSpPr>
            <p:nvPr/>
          </p:nvSpPr>
          <p:spPr>
            <a:xfrm>
              <a:off x="370500" y="391501"/>
              <a:ext cx="6239850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國中選讀技職管道介紹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09042" y="1244757"/>
            <a:ext cx="8419459" cy="1214617"/>
            <a:chOff x="709043" y="1371427"/>
            <a:chExt cx="8419459" cy="1214617"/>
          </a:xfrm>
        </p:grpSpPr>
        <p:sp>
          <p:nvSpPr>
            <p:cNvPr id="28" name="矩形 27"/>
            <p:cNvSpPr/>
            <p:nvPr/>
          </p:nvSpPr>
          <p:spPr>
            <a:xfrm>
              <a:off x="796764" y="1798328"/>
              <a:ext cx="505889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內容版面配置區 2"/>
            <p:cNvSpPr txBox="1">
              <a:spLocks/>
            </p:cNvSpPr>
            <p:nvPr/>
          </p:nvSpPr>
          <p:spPr>
            <a:xfrm>
              <a:off x="709044" y="1371427"/>
              <a:ext cx="4367649" cy="42690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實用技能學程</a:t>
              </a:r>
              <a:endPara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09043" y="1939713"/>
              <a:ext cx="84194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以選習</a:t>
              </a: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國中技藝教育</a:t>
              </a:r>
              <a:r>
                <a:rPr lang="zh-TW" altLang="en-US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及對技職教育有興趣的國中畢業生為優先，以實用之就業技能為主，輔以必需之理論，艱深理論課程較少。</a:t>
              </a:r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658" b="85922" l="8738" r="92840">
                        <a14:backgroundMark x1="48665" y1="27791" x2="46723" y2="47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7354" r="9153" b="18731"/>
          <a:stretch/>
        </p:blipFill>
        <p:spPr>
          <a:xfrm>
            <a:off x="6596024" y="2650607"/>
            <a:ext cx="5646057" cy="4383316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709043" y="2791979"/>
            <a:ext cx="8419458" cy="1442717"/>
            <a:chOff x="709043" y="2879372"/>
            <a:chExt cx="8419458" cy="1442717"/>
          </a:xfrm>
        </p:grpSpPr>
        <p:sp>
          <p:nvSpPr>
            <p:cNvPr id="37" name="內容版面配置區 2"/>
            <p:cNvSpPr txBox="1">
              <a:spLocks/>
            </p:cNvSpPr>
            <p:nvPr/>
          </p:nvSpPr>
          <p:spPr>
            <a:xfrm>
              <a:off x="709043" y="2879372"/>
              <a:ext cx="4367649" cy="42690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建教合作專班</a:t>
              </a:r>
              <a:endPara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09043" y="3398759"/>
              <a:ext cx="841945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建教合作教育是透過學校與合作機構</a:t>
              </a:r>
              <a:r>
                <a:rPr lang="en-US" altLang="zh-TW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事業單位</a:t>
              </a:r>
              <a:r>
                <a:rPr lang="en-US" altLang="zh-TW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之間的合作，讓學生可以在</a:t>
              </a: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學校中修習一般科目及實習專業課程，又可以到相關行業職場接受工作崗位訓練</a:t>
              </a:r>
              <a:r>
                <a:rPr lang="zh-TW" altLang="en-US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，以利於就業準備。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796764" y="3307554"/>
              <a:ext cx="505889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162087DE-EE00-22A8-0B6F-4136B01A8EAD}"/>
              </a:ext>
            </a:extLst>
          </p:cNvPr>
          <p:cNvSpPr/>
          <p:nvPr/>
        </p:nvSpPr>
        <p:spPr>
          <a:xfrm>
            <a:off x="6096000" y="1939243"/>
            <a:ext cx="4386021" cy="1190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實作</a:t>
            </a:r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</a:t>
            </a:r>
            <a:r>
              <a:rPr kumimoji="1"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多於理論課程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0FD8FD-D926-768C-CD39-9AC43CFE889F}"/>
              </a:ext>
            </a:extLst>
          </p:cNvPr>
          <p:cNvSpPr/>
          <p:nvPr/>
        </p:nvSpPr>
        <p:spPr>
          <a:xfrm>
            <a:off x="2815312" y="3664038"/>
            <a:ext cx="8125830" cy="1190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能仁家</a:t>
            </a:r>
            <a:r>
              <a:rPr kumimoji="1" lang="zh-TW" altLang="en-US" sz="30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</a:t>
            </a:r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美容科、餐飲科</a:t>
            </a:r>
            <a:r>
              <a:rPr kumimoji="1" lang="zh-TW" altLang="en-US" sz="30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</a:t>
            </a:r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教合作班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709043" y="4667474"/>
            <a:ext cx="8419458" cy="1877033"/>
            <a:chOff x="709043" y="2879372"/>
            <a:chExt cx="8419458" cy="1877033"/>
          </a:xfrm>
        </p:grpSpPr>
        <p:sp>
          <p:nvSpPr>
            <p:cNvPr id="17" name="內容版面配置區 2"/>
            <p:cNvSpPr txBox="1">
              <a:spLocks/>
            </p:cNvSpPr>
            <p:nvPr/>
          </p:nvSpPr>
          <p:spPr>
            <a:xfrm>
              <a:off x="709043" y="2879372"/>
              <a:ext cx="4367649" cy="42690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特色招生專業群科甄選</a:t>
              </a:r>
              <a:endParaRPr lang="en-US" altLang="zh-TW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709043" y="3371410"/>
              <a:ext cx="841945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免會考成績、免在校成績，採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書面審查＋術科測驗</a:t>
              </a:r>
              <a:r>
                <a:rPr lang="zh-TW" altLang="en-US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方式</a:t>
              </a:r>
              <a:endParaRPr lang="en-US" altLang="zh-TW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/>
              <a:r>
                <a:rPr lang="zh-TW" altLang="en-US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甄選，</a:t>
              </a:r>
              <a:r>
                <a:rPr kumimoji="1" lang="zh-TW" altLang="en-US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給予不同屬性的學生多一個錄取理想校系的機會</a:t>
              </a:r>
              <a:r>
                <a:rPr kumimoji="1" lang="zh-TW" altLang="en-US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</a:t>
              </a:r>
              <a:endParaRPr kumimoji="1" lang="en-US" altLang="zh-TW" dirty="0" smtClean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just"/>
              <a:r>
                <a:rPr kumimoji="1"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kumimoji="1" lang="zh-TW" altLang="en-US" dirty="0" smtClean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                           </a:t>
              </a:r>
              <a:endPara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just"/>
              <a:endParaRPr lang="zh-TW" altLang="en-US" sz="30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96764" y="3307554"/>
              <a:ext cx="505889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C20FD8FD-D926-768C-CD39-9AC43CFE889F}"/>
              </a:ext>
            </a:extLst>
          </p:cNvPr>
          <p:cNvSpPr/>
          <p:nvPr/>
        </p:nvSpPr>
        <p:spPr>
          <a:xfrm>
            <a:off x="1140526" y="5475987"/>
            <a:ext cx="8125830" cy="1190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能仁家</a:t>
            </a:r>
            <a:r>
              <a:rPr kumimoji="1" lang="zh-TW" altLang="en-US" sz="30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商美容</a:t>
            </a:r>
            <a:r>
              <a:rPr kumimoji="1" lang="zh-TW" altLang="en-US" sz="3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</a:t>
            </a:r>
          </a:p>
        </p:txBody>
      </p:sp>
    </p:spTree>
    <p:extLst>
      <p:ext uri="{BB962C8B-B14F-4D97-AF65-F5344CB8AC3E}">
        <p14:creationId xmlns:p14="http://schemas.microsoft.com/office/powerpoint/2010/main" val="4512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85750" y="277201"/>
            <a:ext cx="6419850" cy="451048"/>
            <a:chOff x="190500" y="391501"/>
            <a:chExt cx="6419850" cy="451048"/>
          </a:xfrm>
        </p:grpSpPr>
        <p:sp>
          <p:nvSpPr>
            <p:cNvPr id="5" name="矩形 4"/>
            <p:cNvSpPr/>
            <p:nvPr/>
          </p:nvSpPr>
          <p:spPr>
            <a:xfrm>
              <a:off x="190500" y="410549"/>
              <a:ext cx="180000" cy="43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內容版面配置區 4"/>
            <p:cNvSpPr txBox="1">
              <a:spLocks/>
            </p:cNvSpPr>
            <p:nvPr/>
          </p:nvSpPr>
          <p:spPr>
            <a:xfrm>
              <a:off x="370500" y="391501"/>
              <a:ext cx="6239850" cy="451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特色招生計分方式</a:t>
              </a:r>
            </a:p>
          </p:txBody>
        </p:sp>
      </p:grpSp>
      <p:sp>
        <p:nvSpPr>
          <p:cNvPr id="8" name="平行四邊形 7"/>
          <p:cNvSpPr/>
          <p:nvPr/>
        </p:nvSpPr>
        <p:spPr>
          <a:xfrm>
            <a:off x="-400050" y="1104901"/>
            <a:ext cx="13105504" cy="3820390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書面審查：含「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一般條件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」及「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特別條件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」兩項。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占總成績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30%)</a:t>
            </a:r>
          </a:p>
          <a:p>
            <a:r>
              <a:rPr lang="en-US" altLang="zh-TW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1.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一般條件</a:t>
            </a:r>
            <a:r>
              <a:rPr lang="en-US" altLang="zh-TW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(60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(1)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相關群科技藝技能競賽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</a:p>
          <a:p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(2)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國中技藝班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(3)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技藝社團及職探相關營隊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(4)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生涯發展規劃書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</a:p>
          <a:p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特別條件</a:t>
            </a:r>
            <a:r>
              <a:rPr lang="en-US" altLang="zh-TW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(40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參考各校招生資料表。</a:t>
            </a:r>
          </a:p>
        </p:txBody>
      </p:sp>
      <p:sp>
        <p:nvSpPr>
          <p:cNvPr id="9" name="平行四邊形 8"/>
          <p:cNvSpPr/>
          <p:nvPr/>
        </p:nvSpPr>
        <p:spPr>
          <a:xfrm>
            <a:off x="-98016" y="5215810"/>
            <a:ext cx="12388031" cy="1069766"/>
          </a:xfrm>
          <a:prstGeom prst="parallelogram">
            <a:avLst/>
          </a:prstGeom>
          <a:solidFill>
            <a:srgbClr val="E9C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術科測驗：參考各校招生資料表。 </a:t>
            </a:r>
            <a:r>
              <a:rPr lang="en-US" altLang="zh-TW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占總成績</a:t>
            </a:r>
            <a:r>
              <a:rPr lang="en-US" altLang="zh-TW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70%) </a:t>
            </a:r>
          </a:p>
        </p:txBody>
      </p:sp>
      <p:sp>
        <p:nvSpPr>
          <p:cNvPr id="7" name="平行四邊形 6"/>
          <p:cNvSpPr/>
          <p:nvPr/>
        </p:nvSpPr>
        <p:spPr>
          <a:xfrm>
            <a:off x="-393419" y="3465513"/>
            <a:ext cx="12978838" cy="1961121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總成績</a:t>
            </a:r>
            <a:r>
              <a:rPr lang="en-US" altLang="zh-T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書面審查</a:t>
            </a:r>
            <a:r>
              <a:rPr lang="en-US" altLang="zh-T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占</a:t>
            </a:r>
            <a:r>
              <a:rPr lang="en-US" altLang="zh-T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30%)</a:t>
            </a:r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＋術科測驗</a:t>
            </a:r>
            <a:r>
              <a:rPr lang="en-US" altLang="zh-T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占</a:t>
            </a:r>
            <a:r>
              <a:rPr lang="en-US" altLang="zh-TW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70%)</a:t>
            </a:r>
            <a:endParaRPr lang="zh-TW" alt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14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56685</TotalTime>
  <Words>3136</Words>
  <Application>Microsoft Office PowerPoint</Application>
  <PresentationFormat>寬螢幕</PresentationFormat>
  <Paragraphs>471</Paragraphs>
  <Slides>48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62" baseType="lpstr">
      <vt:lpstr>微软雅黑</vt:lpstr>
      <vt:lpstr>宋体</vt:lpstr>
      <vt:lpstr>思源黑体 CN Light</vt:lpstr>
      <vt:lpstr>思源黑体 CN Normal</vt:lpstr>
      <vt:lpstr>微軟正黑體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能仁家商一直致力於 幫學生創造舞台，讓學生站上舞台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562</cp:revision>
  <cp:lastPrinted>2020-06-20T08:27:14Z</cp:lastPrinted>
  <dcterms:created xsi:type="dcterms:W3CDTF">2020-04-27T08:18:33Z</dcterms:created>
  <dcterms:modified xsi:type="dcterms:W3CDTF">2025-07-01T00:35:00Z</dcterms:modified>
</cp:coreProperties>
</file>