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16256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9" d="100"/>
          <a:sy n="49" d="100"/>
        </p:scale>
        <p:origin x="295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98207-3E59-4758-BEBC-350758FE447B}" type="datetimeFigureOut">
              <a:rPr lang="zh-TW" altLang="en-US" smtClean="0"/>
              <a:t>2024/6/5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64EFB-639A-4977-AD89-79865BCC37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8884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98207-3E59-4758-BEBC-350758FE447B}" type="datetimeFigureOut">
              <a:rPr lang="zh-TW" altLang="en-US" smtClean="0"/>
              <a:t>2024/6/5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64EFB-639A-4977-AD89-79865BCC37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426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98207-3E59-4758-BEBC-350758FE447B}" type="datetimeFigureOut">
              <a:rPr lang="zh-TW" altLang="en-US" smtClean="0"/>
              <a:t>2024/6/5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64EFB-639A-4977-AD89-79865BCC37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9855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98207-3E59-4758-BEBC-350758FE447B}" type="datetimeFigureOut">
              <a:rPr lang="zh-TW" altLang="en-US" smtClean="0"/>
              <a:t>2024/6/5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64EFB-639A-4977-AD89-79865BCC37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7576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98207-3E59-4758-BEBC-350758FE447B}" type="datetimeFigureOut">
              <a:rPr lang="zh-TW" altLang="en-US" smtClean="0"/>
              <a:t>2024/6/5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64EFB-639A-4977-AD89-79865BCC37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1598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98207-3E59-4758-BEBC-350758FE447B}" type="datetimeFigureOut">
              <a:rPr lang="zh-TW" altLang="en-US" smtClean="0"/>
              <a:t>2024/6/5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64EFB-639A-4977-AD89-79865BCC37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9285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98207-3E59-4758-BEBC-350758FE447B}" type="datetimeFigureOut">
              <a:rPr lang="zh-TW" altLang="en-US" smtClean="0"/>
              <a:t>2024/6/5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64EFB-639A-4977-AD89-79865BCC37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4870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98207-3E59-4758-BEBC-350758FE447B}" type="datetimeFigureOut">
              <a:rPr lang="zh-TW" altLang="en-US" smtClean="0"/>
              <a:t>2024/6/5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64EFB-639A-4977-AD89-79865BCC37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4826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98207-3E59-4758-BEBC-350758FE447B}" type="datetimeFigureOut">
              <a:rPr lang="zh-TW" altLang="en-US" smtClean="0"/>
              <a:t>2024/6/5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64EFB-639A-4977-AD89-79865BCC37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2153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98207-3E59-4758-BEBC-350758FE447B}" type="datetimeFigureOut">
              <a:rPr lang="zh-TW" altLang="en-US" smtClean="0"/>
              <a:t>2024/6/5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64EFB-639A-4977-AD89-79865BCC37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3447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98207-3E59-4758-BEBC-350758FE447B}" type="datetimeFigureOut">
              <a:rPr lang="zh-TW" altLang="en-US" smtClean="0"/>
              <a:t>2024/6/5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64EFB-639A-4977-AD89-79865BCC37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1427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98207-3E59-4758-BEBC-350758FE447B}" type="datetimeFigureOut">
              <a:rPr lang="zh-TW" altLang="en-US" smtClean="0"/>
              <a:t>2024/6/5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64EFB-639A-4977-AD89-79865BCC37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3602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>
            <a:extLst>
              <a:ext uri="{FF2B5EF4-FFF2-40B4-BE49-F238E27FC236}">
                <a16:creationId xmlns:a16="http://schemas.microsoft.com/office/drawing/2014/main" id="{C0261795-4B94-4ACC-9EE2-00BD914D5E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643" y="389912"/>
            <a:ext cx="10618432" cy="5077034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indent="457200">
              <a:lnSpc>
                <a:spcPts val="3000"/>
              </a:lnSpc>
              <a:spcAft>
                <a:spcPts val="0"/>
              </a:spcAft>
            </a:pPr>
            <a:r>
              <a:rPr lang="en-US" sz="2400" kern="100" dirty="0">
                <a:solidFill>
                  <a:srgbClr val="FF0000"/>
                </a:solidFill>
                <a:effectLst/>
                <a:latin typeface="華康特粗楷體" panose="03000909000000000000" pitchFamily="65" charset="-120"/>
                <a:ea typeface="華康特粗楷體" panose="03000909000000000000" pitchFamily="65" charset="-120"/>
              </a:rPr>
              <a:t> </a:t>
            </a:r>
            <a:endParaRPr lang="zh-TW" sz="2400" kern="100" dirty="0">
              <a:effectLst/>
              <a:latin typeface="華康特粗楷體" panose="03000909000000000000" pitchFamily="65" charset="-120"/>
              <a:ea typeface="華康特粗楷體" panose="03000909000000000000" pitchFamily="65" charset="-120"/>
            </a:endParaRPr>
          </a:p>
          <a:p>
            <a:pPr marL="457200">
              <a:lnSpc>
                <a:spcPts val="3000"/>
              </a:lnSpc>
              <a:spcAft>
                <a:spcPts val="0"/>
              </a:spcAft>
            </a:pPr>
            <a:r>
              <a:rPr lang="en-US" sz="2400" kern="100" dirty="0">
                <a:solidFill>
                  <a:srgbClr val="FF0000"/>
                </a:solidFill>
                <a:effectLst/>
                <a:latin typeface="華康特粗楷體" panose="03000909000000000000" pitchFamily="65" charset="-120"/>
                <a:ea typeface="華康特粗楷體" panose="03000909000000000000" pitchFamily="65" charset="-120"/>
              </a:rPr>
              <a:t> </a:t>
            </a:r>
            <a:endParaRPr lang="zh-TW" sz="2400" kern="100" dirty="0">
              <a:effectLst/>
              <a:latin typeface="華康特粗楷體" panose="03000909000000000000" pitchFamily="65" charset="-120"/>
              <a:ea typeface="華康特粗楷體" panose="03000909000000000000" pitchFamily="65" charset="-12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TW" sz="2400" kern="100" dirty="0">
                <a:solidFill>
                  <a:srgbClr val="000000"/>
                </a:solidFill>
                <a:effectLst/>
                <a:latin typeface="華康特粗楷體" panose="03000909000000000000" pitchFamily="65" charset="-120"/>
                <a:ea typeface="華康特粗楷體" panose="03000909000000000000"/>
              </a:rPr>
              <a:t>謹訂於中華民國</a:t>
            </a:r>
            <a:r>
              <a:rPr lang="en-US" sz="2400" kern="100" dirty="0">
                <a:solidFill>
                  <a:srgbClr val="000000"/>
                </a:solidFill>
                <a:effectLst/>
                <a:latin typeface="華康特粗楷體" panose="03000909000000000000" pitchFamily="65" charset="-120"/>
                <a:ea typeface="華康特粗楷體" panose="03000909000000000000"/>
              </a:rPr>
              <a:t>11</a:t>
            </a:r>
            <a:r>
              <a:rPr lang="en-US" altLang="zh-TW" sz="2400" kern="100" dirty="0">
                <a:solidFill>
                  <a:srgbClr val="000000"/>
                </a:solidFill>
                <a:effectLst/>
                <a:latin typeface="華康特粗楷體" panose="03000909000000000000" pitchFamily="65" charset="-120"/>
                <a:ea typeface="華康特粗楷體" panose="03000909000000000000"/>
              </a:rPr>
              <a:t>3</a:t>
            </a:r>
            <a:r>
              <a:rPr lang="zh-TW" sz="2400" kern="100" dirty="0">
                <a:solidFill>
                  <a:srgbClr val="000000"/>
                </a:solidFill>
                <a:effectLst/>
                <a:latin typeface="華康特粗楷體" panose="03000909000000000000" pitchFamily="65" charset="-120"/>
                <a:ea typeface="華康特粗楷體" panose="03000909000000000000"/>
              </a:rPr>
              <a:t>年</a:t>
            </a:r>
            <a:r>
              <a:rPr lang="en-US" sz="2400" kern="100" dirty="0">
                <a:solidFill>
                  <a:srgbClr val="000000"/>
                </a:solidFill>
                <a:effectLst/>
                <a:latin typeface="華康特粗楷體" panose="03000909000000000000" pitchFamily="65" charset="-120"/>
                <a:ea typeface="華康特粗楷體" panose="03000909000000000000"/>
              </a:rPr>
              <a:t>6</a:t>
            </a:r>
            <a:r>
              <a:rPr lang="zh-TW" sz="2400" kern="100" dirty="0">
                <a:solidFill>
                  <a:srgbClr val="000000"/>
                </a:solidFill>
                <a:effectLst/>
                <a:latin typeface="華康特粗楷體" panose="03000909000000000000" pitchFamily="65" charset="-120"/>
                <a:ea typeface="華康特粗楷體" panose="03000909000000000000"/>
              </a:rPr>
              <a:t>月</a:t>
            </a:r>
            <a:r>
              <a:rPr lang="en-US" altLang="zh-TW" sz="2400" kern="100" dirty="0">
                <a:solidFill>
                  <a:srgbClr val="000000"/>
                </a:solidFill>
                <a:effectLst/>
                <a:latin typeface="華康特粗楷體" panose="03000909000000000000" pitchFamily="65" charset="-120"/>
                <a:ea typeface="華康特粗楷體" panose="03000909000000000000"/>
              </a:rPr>
              <a:t>7</a:t>
            </a:r>
            <a:r>
              <a:rPr lang="zh-TW" sz="2400" kern="100" dirty="0">
                <a:solidFill>
                  <a:srgbClr val="000000"/>
                </a:solidFill>
                <a:effectLst/>
                <a:latin typeface="華康特粗楷體" panose="03000909000000000000" pitchFamily="65" charset="-120"/>
                <a:ea typeface="華康特粗楷體" panose="03000909000000000000"/>
              </a:rPr>
              <a:t>日</a:t>
            </a:r>
            <a:r>
              <a:rPr lang="en-US" sz="2400" kern="100" dirty="0">
                <a:solidFill>
                  <a:srgbClr val="000000"/>
                </a:solidFill>
                <a:effectLst/>
                <a:latin typeface="華康特粗楷體" panose="03000909000000000000" pitchFamily="65" charset="-120"/>
                <a:ea typeface="華康特粗楷體" panose="03000909000000000000"/>
              </a:rPr>
              <a:t>(</a:t>
            </a:r>
            <a:r>
              <a:rPr lang="zh-TW" sz="2400" kern="100" dirty="0">
                <a:solidFill>
                  <a:srgbClr val="000000"/>
                </a:solidFill>
                <a:effectLst/>
                <a:latin typeface="華康特粗楷體" panose="03000909000000000000" pitchFamily="65" charset="-120"/>
                <a:ea typeface="華康特粗楷體" panose="03000909000000000000"/>
              </a:rPr>
              <a:t>星期</a:t>
            </a:r>
            <a:r>
              <a:rPr lang="zh-TW" altLang="en-US" sz="2400" kern="100" dirty="0">
                <a:solidFill>
                  <a:srgbClr val="000000"/>
                </a:solidFill>
                <a:latin typeface="華康特粗楷體" panose="03000909000000000000" pitchFamily="65" charset="-120"/>
                <a:ea typeface="華康特粗楷體" panose="03000909000000000000"/>
              </a:rPr>
              <a:t>五</a:t>
            </a:r>
            <a:r>
              <a:rPr lang="en-US" sz="2400" kern="100" dirty="0">
                <a:solidFill>
                  <a:srgbClr val="000000"/>
                </a:solidFill>
                <a:effectLst/>
                <a:latin typeface="華康特粗楷體" panose="03000909000000000000" pitchFamily="65" charset="-120"/>
                <a:ea typeface="華康特粗楷體" panose="03000909000000000000"/>
              </a:rPr>
              <a:t>)</a:t>
            </a:r>
            <a:r>
              <a:rPr lang="zh-TW" sz="2400" kern="100" dirty="0">
                <a:solidFill>
                  <a:srgbClr val="000000"/>
                </a:solidFill>
                <a:effectLst/>
                <a:latin typeface="華康特粗楷體" panose="03000909000000000000" pitchFamily="65" charset="-120"/>
                <a:ea typeface="華康特粗楷體" panose="03000909000000000000"/>
              </a:rPr>
              <a:t>上午</a:t>
            </a:r>
            <a:r>
              <a:rPr lang="en-US" altLang="zh-TW" sz="2400" kern="100" dirty="0">
                <a:solidFill>
                  <a:srgbClr val="000000"/>
                </a:solidFill>
                <a:latin typeface="華康特粗楷體" panose="03000909000000000000" pitchFamily="65" charset="-120"/>
                <a:ea typeface="華康特粗楷體" panose="03000909000000000000"/>
              </a:rPr>
              <a:t>9</a:t>
            </a:r>
            <a:r>
              <a:rPr lang="zh-TW" sz="2400" kern="100" dirty="0">
                <a:solidFill>
                  <a:srgbClr val="000000"/>
                </a:solidFill>
                <a:effectLst/>
                <a:latin typeface="華康特粗楷體" panose="03000909000000000000" pitchFamily="65" charset="-120"/>
                <a:ea typeface="華康特粗楷體" panose="03000909000000000000"/>
              </a:rPr>
              <a:t>時</a:t>
            </a:r>
            <a:r>
              <a:rPr lang="zh-TW" altLang="en-US" sz="2400" kern="100" dirty="0">
                <a:solidFill>
                  <a:srgbClr val="000000"/>
                </a:solidFill>
                <a:effectLst/>
                <a:latin typeface="華康特粗楷體" panose="03000909000000000000" pitchFamily="65" charset="-120"/>
                <a:ea typeface="華康特粗楷體" panose="03000909000000000000"/>
              </a:rPr>
              <a:t>於本校</a:t>
            </a:r>
            <a:r>
              <a:rPr lang="zh-TW" altLang="en-US" sz="2400" kern="100" dirty="0">
                <a:solidFill>
                  <a:srgbClr val="000000"/>
                </a:solidFill>
                <a:latin typeface="華康特粗楷體" panose="03000909000000000000" pitchFamily="65" charset="-120"/>
                <a:ea typeface="華康特粗楷體" panose="03000909000000000000"/>
              </a:rPr>
              <a:t>綜合大樓體育館</a:t>
            </a:r>
            <a:r>
              <a:rPr lang="zh-TW" sz="2400" kern="100" dirty="0">
                <a:solidFill>
                  <a:srgbClr val="000000"/>
                </a:solidFill>
                <a:effectLst/>
                <a:latin typeface="華康特粗楷體" panose="03000909000000000000" pitchFamily="65" charset="-120"/>
                <a:ea typeface="華康特粗楷體" panose="03000909000000000000"/>
              </a:rPr>
              <a:t>舉行</a:t>
            </a:r>
            <a:endParaRPr lang="en-US" altLang="zh-TW" sz="2400" kern="100" dirty="0">
              <a:solidFill>
                <a:srgbClr val="000000"/>
              </a:solidFill>
              <a:effectLst/>
              <a:latin typeface="華康特粗楷體" panose="03000909000000000000" pitchFamily="65" charset="-120"/>
              <a:ea typeface="華康特粗楷體" panose="0300090900000000000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TW" altLang="en-US" sz="2400" kern="100" dirty="0">
                <a:solidFill>
                  <a:srgbClr val="000000"/>
                </a:solidFill>
                <a:latin typeface="華康特粗楷體" panose="03000909000000000000" pitchFamily="65" charset="-120"/>
                <a:ea typeface="華康特粗楷體" panose="03000909000000000000"/>
              </a:rPr>
              <a:t>第</a:t>
            </a:r>
            <a:r>
              <a:rPr lang="en-US" altLang="zh-TW" sz="2400" kern="100" dirty="0">
                <a:solidFill>
                  <a:srgbClr val="000000"/>
                </a:solidFill>
                <a:latin typeface="華康特粗楷體" panose="03000909000000000000" pitchFamily="65" charset="-120"/>
                <a:ea typeface="華康特粗楷體" panose="03000909000000000000"/>
              </a:rPr>
              <a:t>54</a:t>
            </a:r>
            <a:r>
              <a:rPr lang="zh-TW" altLang="en-US" sz="2400" kern="100" dirty="0">
                <a:solidFill>
                  <a:srgbClr val="000000"/>
                </a:solidFill>
                <a:latin typeface="華康特粗楷體" panose="03000909000000000000" pitchFamily="65" charset="-120"/>
                <a:ea typeface="華康特粗楷體" panose="03000909000000000000"/>
              </a:rPr>
              <a:t>屆暨補校第</a:t>
            </a:r>
            <a:r>
              <a:rPr lang="en-US" altLang="zh-TW" sz="2400" kern="100" dirty="0">
                <a:solidFill>
                  <a:srgbClr val="000000"/>
                </a:solidFill>
                <a:latin typeface="華康特粗楷體" panose="03000909000000000000" pitchFamily="65" charset="-120"/>
                <a:ea typeface="華康特粗楷體" panose="03000909000000000000"/>
              </a:rPr>
              <a:t>49</a:t>
            </a:r>
            <a:r>
              <a:rPr lang="zh-TW" altLang="en-US" sz="2400" kern="100" dirty="0">
                <a:solidFill>
                  <a:srgbClr val="000000"/>
                </a:solidFill>
                <a:latin typeface="華康特粗楷體" panose="03000909000000000000" pitchFamily="65" charset="-120"/>
                <a:ea typeface="華康特粗楷體" panose="03000909000000000000"/>
              </a:rPr>
              <a:t>屆畢業典禮</a:t>
            </a:r>
            <a:r>
              <a:rPr lang="zh-TW" sz="2400" kern="100" dirty="0">
                <a:solidFill>
                  <a:srgbClr val="000000"/>
                </a:solidFill>
                <a:effectLst/>
                <a:latin typeface="華康特粗楷體" panose="03000909000000000000" pitchFamily="65" charset="-120"/>
                <a:ea typeface="華康特粗楷體" panose="03000909000000000000"/>
              </a:rPr>
              <a:t>。</a:t>
            </a:r>
            <a:endParaRPr lang="zh-TW" sz="2400" kern="100" dirty="0">
              <a:effectLst/>
              <a:latin typeface="華康特粗楷體" panose="03000909000000000000" pitchFamily="65" charset="-120"/>
              <a:ea typeface="華康特粗楷體" panose="03000909000000000000"/>
            </a:endParaRPr>
          </a:p>
          <a:p>
            <a:pPr>
              <a:lnSpc>
                <a:spcPts val="3000"/>
              </a:lnSpc>
              <a:spcAft>
                <a:spcPts val="0"/>
              </a:spcAft>
            </a:pPr>
            <a:endParaRPr lang="en-US" altLang="zh-TW" sz="2400" kern="100" dirty="0">
              <a:solidFill>
                <a:srgbClr val="000000"/>
              </a:solidFill>
              <a:effectLst/>
              <a:latin typeface="華康特粗楷體" panose="03000909000000000000" pitchFamily="65" charset="-120"/>
              <a:ea typeface="華康特粗楷體" panose="03000909000000000000"/>
            </a:endParaRPr>
          </a:p>
          <a:p>
            <a:pPr>
              <a:lnSpc>
                <a:spcPts val="3000"/>
              </a:lnSpc>
              <a:spcAft>
                <a:spcPts val="0"/>
              </a:spcAft>
            </a:pPr>
            <a:r>
              <a:rPr lang="zh-TW" sz="2400" kern="100" dirty="0">
                <a:solidFill>
                  <a:srgbClr val="000000"/>
                </a:solidFill>
                <a:effectLst/>
                <a:latin typeface="華康特粗楷體" panose="03000909000000000000" pitchFamily="65" charset="-120"/>
                <a:ea typeface="華康特粗楷體" panose="03000909000000000000"/>
              </a:rPr>
              <a:t>恭請</a:t>
            </a:r>
            <a:endParaRPr lang="zh-TW" sz="2400" kern="100" dirty="0">
              <a:effectLst/>
              <a:latin typeface="華康特粗楷體" panose="03000909000000000000" pitchFamily="65" charset="-120"/>
              <a:ea typeface="華康特粗楷體" panose="03000909000000000000"/>
            </a:endParaRPr>
          </a:p>
          <a:p>
            <a:pPr>
              <a:lnSpc>
                <a:spcPts val="3000"/>
              </a:lnSpc>
              <a:spcAft>
                <a:spcPts val="0"/>
              </a:spcAft>
            </a:pPr>
            <a:r>
              <a:rPr lang="en-US" sz="2400" kern="100" dirty="0">
                <a:solidFill>
                  <a:srgbClr val="000000"/>
                </a:solidFill>
                <a:effectLst/>
                <a:latin typeface="華康特粗楷體" panose="03000909000000000000" pitchFamily="65" charset="-120"/>
                <a:ea typeface="華康特粗楷體" panose="03000909000000000000"/>
              </a:rPr>
              <a:t>        </a:t>
            </a:r>
            <a:endParaRPr lang="zh-TW" sz="2400" kern="100" dirty="0">
              <a:effectLst/>
              <a:latin typeface="華康特粗楷體" panose="03000909000000000000" pitchFamily="65" charset="-120"/>
              <a:ea typeface="華康特粗楷體" panose="03000909000000000000"/>
            </a:endParaRPr>
          </a:p>
          <a:p>
            <a:pPr indent="558800">
              <a:lnSpc>
                <a:spcPts val="3000"/>
              </a:lnSpc>
              <a:spcAft>
                <a:spcPts val="0"/>
              </a:spcAft>
            </a:pPr>
            <a:r>
              <a:rPr lang="zh-TW" sz="2400" kern="100" dirty="0">
                <a:solidFill>
                  <a:srgbClr val="000000"/>
                </a:solidFill>
                <a:effectLst/>
                <a:latin typeface="華康特粗楷體" panose="03000909000000000000" pitchFamily="65" charset="-120"/>
                <a:ea typeface="華康特粗楷體" panose="03000909000000000000"/>
              </a:rPr>
              <a:t>蒞 臨 指 導 </a:t>
            </a:r>
            <a:endParaRPr lang="zh-TW" sz="2400" kern="100" dirty="0">
              <a:effectLst/>
              <a:latin typeface="華康特粗楷體" panose="03000909000000000000" pitchFamily="65" charset="-120"/>
              <a:ea typeface="華康特粗楷體" panose="03000909000000000000"/>
            </a:endParaRPr>
          </a:p>
          <a:p>
            <a:pPr>
              <a:lnSpc>
                <a:spcPts val="3000"/>
              </a:lnSpc>
              <a:spcAft>
                <a:spcPts val="0"/>
              </a:spcAft>
            </a:pPr>
            <a:r>
              <a:rPr lang="en-US" sz="2400" kern="100" dirty="0">
                <a:solidFill>
                  <a:srgbClr val="000000"/>
                </a:solidFill>
                <a:effectLst/>
                <a:latin typeface="華康特粗楷體" panose="03000909000000000000" pitchFamily="65" charset="-120"/>
                <a:ea typeface="華康特粗楷體" panose="03000909000000000000"/>
              </a:rPr>
              <a:t>                                               </a:t>
            </a:r>
            <a:endParaRPr lang="en-US" sz="2400" kern="100" dirty="0">
              <a:latin typeface="華康特粗楷體" panose="03000909000000000000" pitchFamily="65" charset="-120"/>
              <a:ea typeface="華康特粗楷體" panose="03000909000000000000"/>
            </a:endParaRPr>
          </a:p>
          <a:p>
            <a:pPr>
              <a:lnSpc>
                <a:spcPts val="3000"/>
              </a:lnSpc>
              <a:spcAft>
                <a:spcPts val="0"/>
              </a:spcAft>
            </a:pPr>
            <a:r>
              <a:rPr lang="en-US" altLang="zh-TW" sz="2400" kern="100" dirty="0">
                <a:solidFill>
                  <a:srgbClr val="000000"/>
                </a:solidFill>
                <a:effectLst/>
                <a:latin typeface="華康特粗楷體" panose="03000909000000000000" pitchFamily="65" charset="-120"/>
                <a:ea typeface="華康特粗楷體" panose="03000909000000000000"/>
              </a:rPr>
              <a:t>                                               </a:t>
            </a:r>
            <a:r>
              <a:rPr lang="zh-TW" sz="2400" kern="100" dirty="0">
                <a:solidFill>
                  <a:srgbClr val="000000"/>
                </a:solidFill>
                <a:effectLst/>
                <a:latin typeface="華康特粗楷體" panose="03000909000000000000" pitchFamily="65" charset="-120"/>
                <a:ea typeface="華康特粗楷體" panose="03000909000000000000"/>
              </a:rPr>
              <a:t>新北市立文山國民中學</a:t>
            </a:r>
            <a:r>
              <a:rPr lang="en-US" sz="2400" kern="100" dirty="0">
                <a:solidFill>
                  <a:srgbClr val="000000"/>
                </a:solidFill>
                <a:effectLst/>
                <a:latin typeface="華康特粗楷體" panose="03000909000000000000" pitchFamily="65" charset="-120"/>
                <a:ea typeface="華康特粗楷體" panose="03000909000000000000"/>
              </a:rPr>
              <a:t>                                  </a:t>
            </a:r>
            <a:r>
              <a:rPr lang="zh-TW" sz="2400" kern="100" dirty="0">
                <a:solidFill>
                  <a:srgbClr val="000000"/>
                </a:solidFill>
                <a:effectLst/>
                <a:latin typeface="華康特粗楷體" panose="03000909000000000000" pitchFamily="65" charset="-120"/>
                <a:ea typeface="華康特粗楷體" panose="03000909000000000000"/>
              </a:rPr>
              <a:t>敬邀</a:t>
            </a:r>
            <a:endParaRPr lang="zh-TW" sz="2400" kern="100" dirty="0">
              <a:effectLst/>
              <a:latin typeface="華康特粗楷體" panose="03000909000000000000" pitchFamily="65" charset="-120"/>
              <a:ea typeface="華康特粗楷體" panose="03000909000000000000"/>
            </a:endParaRPr>
          </a:p>
          <a:p>
            <a:pPr algn="r">
              <a:lnSpc>
                <a:spcPts val="3000"/>
              </a:lnSpc>
              <a:spcAft>
                <a:spcPts val="0"/>
              </a:spcAft>
            </a:pPr>
            <a:r>
              <a:rPr lang="en-US" sz="2400" kern="100" dirty="0">
                <a:solidFill>
                  <a:srgbClr val="000000"/>
                </a:solidFill>
                <a:effectLst/>
                <a:latin typeface="華康特粗楷體" panose="03000909000000000000" pitchFamily="65" charset="-120"/>
                <a:ea typeface="華康特粗楷體" panose="03000909000000000000" pitchFamily="65" charset="-120"/>
              </a:rPr>
              <a:t> </a:t>
            </a:r>
            <a:endParaRPr lang="zh-TW" sz="2400" kern="100" dirty="0">
              <a:effectLst/>
              <a:latin typeface="華康特粗楷體" panose="03000909000000000000" pitchFamily="65" charset="-120"/>
              <a:ea typeface="華康特粗楷體" panose="03000909000000000000" pitchFamily="65" charset="-120"/>
            </a:endParaRP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694D36BA-05B6-47BD-9497-86E91424D5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4310" y="3746557"/>
            <a:ext cx="2973658" cy="886929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TW" sz="2400" kern="100" dirty="0">
                <a:solidFill>
                  <a:srgbClr val="000000"/>
                </a:solidFill>
                <a:effectLst/>
                <a:latin typeface="華康特粗楷體" panose="03000909000000000000" pitchFamily="65" charset="-120"/>
                <a:ea typeface="華康特粗楷體" panose="03000909000000000000" pitchFamily="65" charset="-120"/>
              </a:rPr>
              <a:t>校</a:t>
            </a:r>
            <a:r>
              <a:rPr lang="en-US" sz="2400" kern="100" dirty="0">
                <a:solidFill>
                  <a:srgbClr val="000000"/>
                </a:solidFill>
                <a:effectLst/>
                <a:latin typeface="華康特粗楷體" panose="03000909000000000000" pitchFamily="65" charset="-120"/>
                <a:ea typeface="華康特粗楷體" panose="03000909000000000000" pitchFamily="65" charset="-120"/>
              </a:rPr>
              <a:t>        </a:t>
            </a:r>
            <a:r>
              <a:rPr lang="zh-TW" sz="2400" kern="100" dirty="0">
                <a:solidFill>
                  <a:srgbClr val="000000"/>
                </a:solidFill>
                <a:effectLst/>
                <a:latin typeface="華康特粗楷體" panose="03000909000000000000" pitchFamily="65" charset="-120"/>
                <a:ea typeface="華康特粗楷體" panose="03000909000000000000" pitchFamily="65" charset="-120"/>
              </a:rPr>
              <a:t>長</a:t>
            </a:r>
            <a:r>
              <a:rPr lang="en-US" sz="2400" kern="100" dirty="0">
                <a:solidFill>
                  <a:srgbClr val="000000"/>
                </a:solidFill>
                <a:effectLst/>
                <a:latin typeface="華康特粗楷體" panose="03000909000000000000" pitchFamily="65" charset="-120"/>
                <a:ea typeface="華康特粗楷體" panose="03000909000000000000" pitchFamily="65" charset="-120"/>
              </a:rPr>
              <a:t>  </a:t>
            </a:r>
            <a:r>
              <a:rPr lang="zh-TW" sz="2400" kern="100" dirty="0">
                <a:solidFill>
                  <a:srgbClr val="000000"/>
                </a:solidFill>
                <a:effectLst/>
                <a:latin typeface="華康特粗楷體" panose="03000909000000000000" pitchFamily="65" charset="-120"/>
                <a:ea typeface="華康特粗楷體" panose="03000909000000000000" pitchFamily="65" charset="-120"/>
              </a:rPr>
              <a:t>黃美娟</a:t>
            </a:r>
            <a:endParaRPr lang="zh-TW" sz="2400" kern="100" dirty="0">
              <a:effectLst/>
              <a:latin typeface="華康特粗楷體" panose="03000909000000000000" pitchFamily="65" charset="-120"/>
              <a:ea typeface="華康特粗楷體" panose="03000909000000000000" pitchFamily="65" charset="-12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TW" sz="2400" kern="100" dirty="0">
                <a:solidFill>
                  <a:srgbClr val="000000"/>
                </a:solidFill>
                <a:effectLst/>
                <a:latin typeface="華康特粗楷體" panose="03000909000000000000" pitchFamily="65" charset="-120"/>
                <a:ea typeface="華康特粗楷體" panose="03000909000000000000" pitchFamily="65" charset="-120"/>
              </a:rPr>
              <a:t>家長會長</a:t>
            </a:r>
            <a:r>
              <a:rPr lang="en-US" sz="2400" kern="100" dirty="0">
                <a:solidFill>
                  <a:srgbClr val="000000"/>
                </a:solidFill>
                <a:effectLst/>
                <a:latin typeface="華康特粗楷體" panose="03000909000000000000" pitchFamily="65" charset="-120"/>
                <a:ea typeface="華康特粗楷體" panose="03000909000000000000" pitchFamily="65" charset="-120"/>
              </a:rPr>
              <a:t>  </a:t>
            </a:r>
            <a:r>
              <a:rPr lang="zh-TW" sz="2400" kern="100" dirty="0">
                <a:solidFill>
                  <a:srgbClr val="000000"/>
                </a:solidFill>
                <a:effectLst/>
                <a:latin typeface="華康特粗楷體" panose="03000909000000000000" pitchFamily="65" charset="-120"/>
                <a:ea typeface="華康特粗楷體" panose="03000909000000000000" pitchFamily="65" charset="-120"/>
              </a:rPr>
              <a:t>陳琬玲</a:t>
            </a:r>
            <a:endParaRPr lang="zh-TW" sz="2400" kern="100" dirty="0">
              <a:effectLst/>
              <a:latin typeface="華康特粗楷體" panose="03000909000000000000" pitchFamily="65" charset="-120"/>
              <a:ea typeface="華康特粗楷體" panose="03000909000000000000" pitchFamily="65" charset="-12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7ABF15EE-ED73-4530-A53D-E300A271D912}"/>
              </a:ext>
            </a:extLst>
          </p:cNvPr>
          <p:cNvSpPr/>
          <p:nvPr/>
        </p:nvSpPr>
        <p:spPr>
          <a:xfrm>
            <a:off x="698924" y="13450098"/>
            <a:ext cx="10891323" cy="224048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612775" indent="-612775">
              <a:lnSpc>
                <a:spcPct val="150000"/>
              </a:lnSpc>
              <a:spcAft>
                <a:spcPts val="0"/>
              </a:spcAft>
            </a:pPr>
            <a:r>
              <a:rPr lang="zh-TW" altLang="zh-TW" sz="2400" kern="100" dirty="0">
                <a:latin typeface="微軟正黑體" panose="020B0604030504040204" pitchFamily="34" charset="-120"/>
                <a:ea typeface="華康特粗楷體" panose="03000909000000000000"/>
              </a:rPr>
              <a:t>備註：</a:t>
            </a:r>
            <a:endParaRPr lang="en-US" altLang="zh-TW" sz="2400" kern="100" dirty="0">
              <a:latin typeface="微軟正黑體" panose="020B0604030504040204" pitchFamily="34" charset="-120"/>
              <a:ea typeface="華康特粗楷體" panose="03000909000000000000"/>
            </a:endParaRPr>
          </a:p>
          <a:p>
            <a:pPr marL="612775" indent="-612775">
              <a:lnSpc>
                <a:spcPct val="150000"/>
              </a:lnSpc>
              <a:spcAft>
                <a:spcPts val="0"/>
              </a:spcAft>
            </a:pPr>
            <a:r>
              <a:rPr lang="en-US" altLang="zh-TW" sz="2400" kern="100" dirty="0">
                <a:latin typeface="微軟正黑體" panose="020B0604030504040204" pitchFamily="34" charset="-120"/>
                <a:ea typeface="華康特粗楷體" panose="03000909000000000000"/>
              </a:rPr>
              <a:t>1.</a:t>
            </a:r>
            <a:r>
              <a:rPr lang="zh-TW" altLang="en-US" sz="2400" kern="100" dirty="0">
                <a:latin typeface="微軟正黑體" panose="020B0604030504040204" pitchFamily="34" charset="-120"/>
                <a:ea typeface="華康特粗楷體" panose="03000909000000000000"/>
              </a:rPr>
              <a:t>若家長欲蒞校觀禮，請於上午</a:t>
            </a:r>
            <a:r>
              <a:rPr lang="en-US" altLang="zh-TW" sz="2400" kern="100" dirty="0">
                <a:latin typeface="微軟正黑體" panose="020B0604030504040204" pitchFamily="34" charset="-120"/>
                <a:ea typeface="華康特粗楷體" panose="03000909000000000000"/>
              </a:rPr>
              <a:t>08:30</a:t>
            </a:r>
            <a:r>
              <a:rPr lang="zh-TW" altLang="en-US" sz="2400" kern="100" dirty="0">
                <a:latin typeface="微軟正黑體" panose="020B0604030504040204" pitchFamily="34" charset="-120"/>
                <a:ea typeface="華康特粗楷體" panose="03000909000000000000"/>
              </a:rPr>
              <a:t>後，持邀請函進校，至綜大體育館觀禮，</a:t>
            </a:r>
            <a:endParaRPr lang="en-US" altLang="zh-TW" sz="2400" kern="100" dirty="0">
              <a:latin typeface="微軟正黑體" panose="020B0604030504040204" pitchFamily="34" charset="-120"/>
              <a:ea typeface="華康特粗楷體" panose="03000909000000000000"/>
            </a:endParaRPr>
          </a:p>
          <a:p>
            <a:pPr marL="612775" indent="-612775">
              <a:lnSpc>
                <a:spcPct val="150000"/>
              </a:lnSpc>
              <a:spcAft>
                <a:spcPts val="0"/>
              </a:spcAft>
            </a:pPr>
            <a:r>
              <a:rPr lang="zh-TW" altLang="en-US" sz="2400" kern="100" dirty="0">
                <a:latin typeface="微軟正黑體" panose="020B0604030504040204" pitchFamily="34" charset="-120"/>
                <a:ea typeface="華康特粗楷體" panose="03000909000000000000"/>
              </a:rPr>
              <a:t>   上午</a:t>
            </a:r>
            <a:r>
              <a:rPr lang="en-US" altLang="zh-TW" sz="2400" kern="100" dirty="0">
                <a:latin typeface="微軟正黑體" panose="020B0604030504040204" pitchFamily="34" charset="-120"/>
                <a:ea typeface="華康特粗楷體" panose="03000909000000000000"/>
              </a:rPr>
              <a:t>10:45</a:t>
            </a:r>
            <a:r>
              <a:rPr lang="zh-TW" altLang="en-US" sz="2400" kern="100" dirty="0">
                <a:latin typeface="微軟正黑體" panose="020B0604030504040204" pitchFamily="34" charset="-120"/>
                <a:ea typeface="華康特粗楷體" panose="03000909000000000000"/>
              </a:rPr>
              <a:t>後，可移至各班教室與孩子拍照紀念。</a:t>
            </a:r>
            <a:endParaRPr lang="en-US" altLang="zh-TW" sz="2400" kern="100" dirty="0">
              <a:latin typeface="微軟正黑體" panose="020B0604030504040204" pitchFamily="34" charset="-120"/>
              <a:ea typeface="華康特粗楷體" panose="03000909000000000000"/>
            </a:endParaRPr>
          </a:p>
          <a:p>
            <a:pPr marL="612775" indent="-612775">
              <a:lnSpc>
                <a:spcPct val="150000"/>
              </a:lnSpc>
              <a:spcAft>
                <a:spcPts val="0"/>
              </a:spcAft>
            </a:pPr>
            <a:r>
              <a:rPr lang="en-US" altLang="zh-TW" sz="2400" kern="100" dirty="0">
                <a:latin typeface="微軟正黑體" panose="020B0604030504040204" pitchFamily="34" charset="-120"/>
                <a:ea typeface="華康特粗楷體" panose="03000909000000000000"/>
              </a:rPr>
              <a:t>2.</a:t>
            </a:r>
            <a:r>
              <a:rPr lang="zh-TW" altLang="en-US" sz="2400" kern="100" dirty="0">
                <a:latin typeface="微軟正黑體" panose="020B0604030504040204" pitchFamily="34" charset="-120"/>
                <a:ea typeface="華康特粗楷體" panose="03000909000000000000"/>
              </a:rPr>
              <a:t>本次活動同步進行錄影及臉書粉專直播，亦歡迎家長線上觀禮。</a:t>
            </a:r>
            <a:endParaRPr lang="en-US" altLang="zh-TW" sz="2400" kern="100" dirty="0">
              <a:latin typeface="微軟正黑體" panose="020B0604030504040204" pitchFamily="34" charset="-120"/>
              <a:ea typeface="華康特粗楷體" panose="03000909000000000000"/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B9E1F8E8-9E09-4987-BA0B-E0BF24F312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202082"/>
              </p:ext>
            </p:extLst>
          </p:nvPr>
        </p:nvGraphicFramePr>
        <p:xfrm>
          <a:off x="698924" y="5051532"/>
          <a:ext cx="11071543" cy="81194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5941">
                  <a:extLst>
                    <a:ext uri="{9D8B030D-6E8A-4147-A177-3AD203B41FA5}">
                      <a16:colId xmlns:a16="http://schemas.microsoft.com/office/drawing/2014/main" val="1110326941"/>
                    </a:ext>
                  </a:extLst>
                </a:gridCol>
                <a:gridCol w="8805602">
                  <a:extLst>
                    <a:ext uri="{9D8B030D-6E8A-4147-A177-3AD203B41FA5}">
                      <a16:colId xmlns:a16="http://schemas.microsoft.com/office/drawing/2014/main" val="3840950521"/>
                    </a:ext>
                  </a:extLst>
                </a:gridCol>
              </a:tblGrid>
              <a:tr h="769555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華康特粗楷體" panose="03000909000000000000"/>
                        </a:rPr>
                        <a:t>新北市立文山國</a:t>
                      </a:r>
                      <a:r>
                        <a:rPr lang="zh-TW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華康特粗楷體" panose="03000909000000000000"/>
                        </a:rPr>
                        <a:t>民中學第</a:t>
                      </a: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華康特粗楷體" panose="03000909000000000000"/>
                        </a:rPr>
                        <a:t>54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華康特粗楷體" panose="03000909000000000000"/>
                        </a:rPr>
                        <a:t>屆暨補校第</a:t>
                      </a: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華康特粗楷體" panose="03000909000000000000"/>
                        </a:rPr>
                        <a:t>49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華康特粗楷體" panose="03000909000000000000"/>
                        </a:rPr>
                        <a:t>屆畢業典禮活動流程表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華康特粗楷體" panose="0300090900000000000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675678"/>
                  </a:ext>
                </a:extLst>
              </a:tr>
              <a:tr h="6206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華康特粗楷體" panose="03000909000000000000"/>
                        </a:rPr>
                        <a:t>活動時間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華康特粗楷體" panose="0300090900000000000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華康特粗楷體" panose="03000909000000000000"/>
                        </a:rPr>
                        <a:t>活動內容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華康特粗楷體" panose="0300090900000000000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4346702"/>
                  </a:ext>
                </a:extLst>
              </a:tr>
              <a:tr h="7943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華康特粗楷體" panose="03000909000000000000"/>
                        </a:rPr>
                        <a:t>08:40-09:00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華康特粗楷體" panose="0300090900000000000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華康特粗楷體" panose="03000909000000000000"/>
                        </a:rPr>
                        <a:t>畢業班師生進場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華康特粗楷體" panose="0300090900000000000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1785969"/>
                  </a:ext>
                </a:extLst>
              </a:tr>
              <a:tr h="6454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華康特粗楷體" panose="03000909000000000000"/>
                        </a:rPr>
                        <a:t>09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華康特粗楷體" panose="03000909000000000000"/>
                        </a:rPr>
                        <a:t>：</a:t>
                      </a: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華康特粗楷體" panose="03000909000000000000"/>
                        </a:rPr>
                        <a:t>00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華康特粗楷體" panose="0300090900000000000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華康特粗楷體" panose="03000909000000000000"/>
                        </a:rPr>
                        <a:t>典禮開始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華康特粗楷體" panose="0300090900000000000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3651692"/>
                  </a:ext>
                </a:extLst>
              </a:tr>
              <a:tr h="30191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華康特粗楷體" panose="03000909000000000000"/>
                        </a:rPr>
                        <a:t>09:00-10:45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華康特粗楷體" panose="0300090900000000000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華康特粗楷體" panose="03000909000000000000"/>
                        </a:rPr>
                        <a:t>1.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華康特粗楷體" panose="03000909000000000000"/>
                        </a:rPr>
                        <a:t>時光機</a:t>
                      </a: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華康特粗楷體" panose="03000909000000000000"/>
                        </a:rPr>
                        <a:t>-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華康特粗楷體" panose="03000909000000000000"/>
                        </a:rPr>
                        <a:t>國中三年學習生活點滴回顧影片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華康特粗楷體" panose="03000909000000000000"/>
                        </a:rPr>
                        <a:t>2.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華康特粗楷體" panose="03000909000000000000"/>
                        </a:rPr>
                        <a:t>校長、家長會長、校友會理事長、教師會理事長及貴賓致詞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華康特粗楷體" panose="03000909000000000000"/>
                        </a:rPr>
                        <a:t>3.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華康特粗楷體" panose="03000909000000000000"/>
                        </a:rPr>
                        <a:t>頒發畢業證書頒獎及學生表演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華康特粗楷體" panose="03000909000000000000"/>
                        </a:rPr>
                        <a:t>4.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華康特粗楷體" panose="03000909000000000000"/>
                        </a:rPr>
                        <a:t>祝福與感恩、諄諄教誨及謝師獻禮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華康特粗楷體" panose="03000909000000000000"/>
                        </a:rPr>
                        <a:t>5.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華康特粗楷體" panose="03000909000000000000"/>
                        </a:rPr>
                        <a:t>唱校歌及畢業歌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華康特粗楷體" panose="03000909000000000000"/>
                        </a:rPr>
                        <a:t>6.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華康特粗楷體" panose="03000909000000000000"/>
                        </a:rPr>
                        <a:t>禮成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華康特粗楷體" panose="0300090900000000000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7163082"/>
                  </a:ext>
                </a:extLst>
              </a:tr>
              <a:tr h="6737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華康特粗楷體" panose="03000909000000000000"/>
                        </a:rPr>
                        <a:t>10:45-10:50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華康特粗楷體" panose="0300090900000000000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華康特粗楷體" panose="03000909000000000000"/>
                        </a:rPr>
                        <a:t>返班、休息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華康特粗楷體" panose="0300090900000000000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4191187"/>
                  </a:ext>
                </a:extLst>
              </a:tr>
              <a:tr h="6444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華康特粗楷體" panose="03000909000000000000"/>
                        </a:rPr>
                        <a:t>10:50-11:05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華康特粗楷體" panose="0300090900000000000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華康特粗楷體" panose="03000909000000000000"/>
                        </a:rPr>
                        <a:t>導師叮嚀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華康特粗楷體" panose="0300090900000000000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2428913"/>
                  </a:ext>
                </a:extLst>
              </a:tr>
              <a:tr h="7465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華康特粗楷體" panose="03000909000000000000"/>
                        </a:rPr>
                        <a:t>11:05-11:15</a:t>
                      </a:r>
                      <a:endParaRPr lang="zh-TW" sz="2400" b="0" kern="1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華康特粗楷體" panose="0300090900000000000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華康特粗楷體" panose="03000909000000000000"/>
                        </a:rPr>
                        <a:t>歡送畢業生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華康特粗楷體" panose="0300090900000000000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865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5994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</TotalTime>
  <Words>227</Words>
  <Application>Microsoft Office PowerPoint</Application>
  <PresentationFormat>自訂</PresentationFormat>
  <Paragraphs>37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華康特粗楷體</vt:lpstr>
      <vt:lpstr>微軟正黑體</vt:lpstr>
      <vt:lpstr>新細明體</vt:lpstr>
      <vt:lpstr>Arial</vt:lpstr>
      <vt:lpstr>Calibri</vt:lpstr>
      <vt:lpstr>Calibri Light</vt:lpstr>
      <vt:lpstr>Times New Roman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34</cp:revision>
  <cp:lastPrinted>2023-05-22T10:24:32Z</cp:lastPrinted>
  <dcterms:created xsi:type="dcterms:W3CDTF">2023-03-25T00:19:34Z</dcterms:created>
  <dcterms:modified xsi:type="dcterms:W3CDTF">2024-06-05T05:51:32Z</dcterms:modified>
</cp:coreProperties>
</file>