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9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888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26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985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57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159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9285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487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482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215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344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42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8207-3E59-4758-BEBC-350758FE447B}" type="datetimeFigureOut">
              <a:rPr lang="zh-TW" altLang="en-US" smtClean="0"/>
              <a:t>2024/6/5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64EFB-639A-4977-AD89-79865BCC370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60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C0261795-4B94-4ACC-9EE2-00BD914D5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43" y="389912"/>
            <a:ext cx="10618432" cy="5077034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457200">
              <a:lnSpc>
                <a:spcPts val="3000"/>
              </a:lnSpc>
              <a:spcAft>
                <a:spcPts val="0"/>
              </a:spcAft>
            </a:pPr>
            <a:r>
              <a:rPr lang="en-US" sz="2400" kern="100" dirty="0">
                <a:solidFill>
                  <a:srgbClr val="FF0000"/>
                </a:solidFill>
                <a:effectLst/>
                <a:latin typeface="華康特粗楷體" panose="03000909000000000000" pitchFamily="65" charset="-120"/>
                <a:ea typeface="華康特粗楷體" panose="03000909000000000000" pitchFamily="65" charset="-120"/>
              </a:rPr>
              <a:t> </a:t>
            </a:r>
            <a:endParaRPr lang="zh-TW" sz="2400" kern="100" dirty="0">
              <a:effectLst/>
              <a:latin typeface="華康特粗楷體" panose="03000909000000000000" pitchFamily="65" charset="-120"/>
              <a:ea typeface="華康特粗楷體" panose="03000909000000000000" pitchFamily="65" charset="-120"/>
            </a:endParaRPr>
          </a:p>
          <a:p>
            <a:pPr marL="457200">
              <a:lnSpc>
                <a:spcPts val="3000"/>
              </a:lnSpc>
              <a:spcAft>
                <a:spcPts val="0"/>
              </a:spcAft>
            </a:pPr>
            <a:r>
              <a:rPr lang="en-US" sz="2400" kern="100" dirty="0">
                <a:solidFill>
                  <a:srgbClr val="FF0000"/>
                </a:solidFill>
                <a:effectLst/>
                <a:latin typeface="華康特粗楷體" panose="03000909000000000000" pitchFamily="65" charset="-120"/>
                <a:ea typeface="華康特粗楷體" panose="03000909000000000000" pitchFamily="65" charset="-120"/>
              </a:rPr>
              <a:t> </a:t>
            </a:r>
            <a:endParaRPr lang="zh-TW" sz="2400" kern="100" dirty="0">
              <a:effectLst/>
              <a:latin typeface="華康特粗楷體" panose="03000909000000000000" pitchFamily="65" charset="-120"/>
              <a:ea typeface="華康特粗楷體" panose="03000909000000000000" pitchFamily="65" charset="-12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謹訂於中華民國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11</a:t>
            </a:r>
            <a:r>
              <a:rPr lang="en-US" alt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3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年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6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月</a:t>
            </a:r>
            <a:r>
              <a:rPr lang="en-US" alt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7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日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(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星期</a:t>
            </a:r>
            <a:r>
              <a:rPr lang="zh-TW" altLang="en-US" sz="2400" kern="100" dirty="0">
                <a:solidFill>
                  <a:srgbClr val="000000"/>
                </a:solidFill>
                <a:latin typeface="華康特粗楷體" panose="03000909000000000000" pitchFamily="65" charset="-120"/>
                <a:ea typeface="華康特粗楷體" panose="03000909000000000000"/>
              </a:rPr>
              <a:t>五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)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上午</a:t>
            </a:r>
            <a:r>
              <a:rPr lang="en-US" altLang="zh-TW" sz="2400" kern="100" dirty="0">
                <a:solidFill>
                  <a:srgbClr val="000000"/>
                </a:solidFill>
                <a:latin typeface="華康特粗楷體" panose="03000909000000000000" pitchFamily="65" charset="-120"/>
                <a:ea typeface="華康特粗楷體" panose="03000909000000000000"/>
              </a:rPr>
              <a:t>9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時</a:t>
            </a:r>
            <a:r>
              <a:rPr lang="zh-TW" alt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於本校</a:t>
            </a:r>
            <a:r>
              <a:rPr lang="zh-TW" altLang="en-US" sz="2400" kern="100" dirty="0">
                <a:solidFill>
                  <a:srgbClr val="000000"/>
                </a:solidFill>
                <a:latin typeface="華康特粗楷體" panose="03000909000000000000" pitchFamily="65" charset="-120"/>
                <a:ea typeface="華康特粗楷體" panose="03000909000000000000"/>
              </a:rPr>
              <a:t>綜合大樓體育館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舉行</a:t>
            </a:r>
            <a:endParaRPr lang="en-US" altLang="zh-TW" sz="2400" kern="100" dirty="0">
              <a:solidFill>
                <a:srgbClr val="000000"/>
              </a:solidFill>
              <a:effectLst/>
              <a:latin typeface="華康特粗楷體" panose="03000909000000000000" pitchFamily="65" charset="-120"/>
              <a:ea typeface="華康特粗楷體" panose="0300090900000000000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altLang="en-US" sz="2400" kern="100" dirty="0">
                <a:solidFill>
                  <a:srgbClr val="000000"/>
                </a:solidFill>
                <a:latin typeface="華康特粗楷體" panose="03000909000000000000" pitchFamily="65" charset="-120"/>
                <a:ea typeface="華康特粗楷體" panose="03000909000000000000"/>
              </a:rPr>
              <a:t>第</a:t>
            </a:r>
            <a:r>
              <a:rPr lang="en-US" altLang="zh-TW" sz="2400" kern="100" dirty="0">
                <a:solidFill>
                  <a:srgbClr val="000000"/>
                </a:solidFill>
                <a:latin typeface="華康特粗楷體" panose="03000909000000000000" pitchFamily="65" charset="-120"/>
                <a:ea typeface="華康特粗楷體" panose="03000909000000000000"/>
              </a:rPr>
              <a:t>54</a:t>
            </a:r>
            <a:r>
              <a:rPr lang="zh-TW" altLang="en-US" sz="2400" kern="100" dirty="0">
                <a:solidFill>
                  <a:srgbClr val="000000"/>
                </a:solidFill>
                <a:latin typeface="華康特粗楷體" panose="03000909000000000000" pitchFamily="65" charset="-120"/>
                <a:ea typeface="華康特粗楷體" panose="03000909000000000000"/>
              </a:rPr>
              <a:t>屆暨補校第</a:t>
            </a:r>
            <a:r>
              <a:rPr lang="en-US" altLang="zh-TW" sz="2400" kern="100" dirty="0">
                <a:solidFill>
                  <a:srgbClr val="000000"/>
                </a:solidFill>
                <a:latin typeface="華康特粗楷體" panose="03000909000000000000" pitchFamily="65" charset="-120"/>
                <a:ea typeface="華康特粗楷體" panose="03000909000000000000"/>
              </a:rPr>
              <a:t>49</a:t>
            </a:r>
            <a:r>
              <a:rPr lang="zh-TW" altLang="en-US" sz="2400" kern="100" dirty="0">
                <a:solidFill>
                  <a:srgbClr val="000000"/>
                </a:solidFill>
                <a:latin typeface="華康特粗楷體" panose="03000909000000000000" pitchFamily="65" charset="-120"/>
                <a:ea typeface="華康特粗楷體" panose="03000909000000000000"/>
              </a:rPr>
              <a:t>屆畢業典禮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。</a:t>
            </a:r>
            <a:endParaRPr lang="zh-TW" sz="2400" kern="100" dirty="0">
              <a:effectLst/>
              <a:latin typeface="華康特粗楷體" panose="03000909000000000000" pitchFamily="65" charset="-120"/>
              <a:ea typeface="華康特粗楷體" panose="0300090900000000000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endParaRPr lang="en-US" altLang="zh-TW" sz="2400" kern="100" dirty="0">
              <a:solidFill>
                <a:srgbClr val="000000"/>
              </a:solidFill>
              <a:effectLst/>
              <a:latin typeface="華康特粗楷體" panose="03000909000000000000" pitchFamily="65" charset="-120"/>
              <a:ea typeface="華康特粗楷體" panose="0300090900000000000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恭請</a:t>
            </a:r>
            <a:endParaRPr lang="zh-TW" sz="2400" kern="100" dirty="0">
              <a:effectLst/>
              <a:latin typeface="華康特粗楷體" panose="03000909000000000000" pitchFamily="65" charset="-120"/>
              <a:ea typeface="華康特粗楷體" panose="0300090900000000000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        </a:t>
            </a:r>
            <a:endParaRPr lang="zh-TW" sz="2400" kern="100" dirty="0">
              <a:effectLst/>
              <a:latin typeface="華康特粗楷體" panose="03000909000000000000" pitchFamily="65" charset="-120"/>
              <a:ea typeface="華康特粗楷體" panose="03000909000000000000"/>
            </a:endParaRPr>
          </a:p>
          <a:p>
            <a:pPr indent="558800">
              <a:lnSpc>
                <a:spcPts val="3000"/>
              </a:lnSpc>
              <a:spcAft>
                <a:spcPts val="0"/>
              </a:spcAft>
            </a:pP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蒞 臨 指 導 </a:t>
            </a:r>
            <a:endParaRPr lang="zh-TW" sz="2400" kern="100" dirty="0">
              <a:effectLst/>
              <a:latin typeface="華康特粗楷體" panose="03000909000000000000" pitchFamily="65" charset="-120"/>
              <a:ea typeface="華康特粗楷體" panose="0300090900000000000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                                               </a:t>
            </a:r>
            <a:endParaRPr lang="en-US" sz="2400" kern="100" dirty="0">
              <a:latin typeface="華康特粗楷體" panose="03000909000000000000" pitchFamily="65" charset="-120"/>
              <a:ea typeface="華康特粗楷體" panose="0300090900000000000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en-US" alt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                                               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新北市立文山國民中學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                                  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/>
              </a:rPr>
              <a:t>敬邀</a:t>
            </a:r>
            <a:endParaRPr lang="zh-TW" sz="2400" kern="100" dirty="0">
              <a:effectLst/>
              <a:latin typeface="華康特粗楷體" panose="03000909000000000000" pitchFamily="65" charset="-120"/>
              <a:ea typeface="華康特粗楷體" panose="03000909000000000000"/>
            </a:endParaRPr>
          </a:p>
          <a:p>
            <a:pPr algn="r">
              <a:lnSpc>
                <a:spcPts val="3000"/>
              </a:lnSpc>
              <a:spcAft>
                <a:spcPts val="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 pitchFamily="65" charset="-120"/>
              </a:rPr>
              <a:t> </a:t>
            </a:r>
            <a:endParaRPr lang="zh-TW" sz="2400" kern="100" dirty="0">
              <a:effectLst/>
              <a:latin typeface="華康特粗楷體" panose="03000909000000000000" pitchFamily="65" charset="-120"/>
              <a:ea typeface="華康特粗楷體" panose="03000909000000000000" pitchFamily="65" charset="-12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694D36BA-05B6-47BD-9497-86E91424D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4310" y="3746557"/>
            <a:ext cx="2973658" cy="886929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 pitchFamily="65" charset="-120"/>
              </a:rPr>
              <a:t>校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 pitchFamily="65" charset="-120"/>
              </a:rPr>
              <a:t>        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 pitchFamily="65" charset="-120"/>
              </a:rPr>
              <a:t>長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 pitchFamily="65" charset="-120"/>
              </a:rPr>
              <a:t>  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 pitchFamily="65" charset="-120"/>
              </a:rPr>
              <a:t>黃美娟</a:t>
            </a:r>
            <a:endParaRPr lang="zh-TW" sz="2400" kern="100" dirty="0">
              <a:effectLst/>
              <a:latin typeface="華康特粗楷體" panose="03000909000000000000" pitchFamily="65" charset="-120"/>
              <a:ea typeface="華康特粗楷體" panose="03000909000000000000" pitchFamily="65" charset="-12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 pitchFamily="65" charset="-120"/>
              </a:rPr>
              <a:t>家長會長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 pitchFamily="65" charset="-120"/>
              </a:rPr>
              <a:t>  </a:t>
            </a:r>
            <a:r>
              <a:rPr lang="zh-TW" sz="2400" kern="100" dirty="0">
                <a:solidFill>
                  <a:srgbClr val="000000"/>
                </a:solidFill>
                <a:effectLst/>
                <a:latin typeface="華康特粗楷體" panose="03000909000000000000" pitchFamily="65" charset="-120"/>
                <a:ea typeface="華康特粗楷體" panose="03000909000000000000" pitchFamily="65" charset="-120"/>
              </a:rPr>
              <a:t>陳琬玲</a:t>
            </a:r>
            <a:endParaRPr lang="zh-TW" sz="2400" kern="100" dirty="0">
              <a:effectLst/>
              <a:latin typeface="華康特粗楷體" panose="03000909000000000000" pitchFamily="65" charset="-120"/>
              <a:ea typeface="華康特粗楷體" panose="03000909000000000000" pitchFamily="65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ABF15EE-ED73-4530-A53D-E300A271D912}"/>
              </a:ext>
            </a:extLst>
          </p:cNvPr>
          <p:cNvSpPr/>
          <p:nvPr/>
        </p:nvSpPr>
        <p:spPr>
          <a:xfrm>
            <a:off x="698924" y="13450098"/>
            <a:ext cx="10891323" cy="224048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612775" indent="-612775">
              <a:lnSpc>
                <a:spcPct val="150000"/>
              </a:lnSpc>
              <a:spcAft>
                <a:spcPts val="0"/>
              </a:spcAft>
            </a:pPr>
            <a:r>
              <a:rPr lang="zh-TW" altLang="zh-TW" sz="2400" kern="100" dirty="0">
                <a:latin typeface="微軟正黑體" panose="020B0604030504040204" pitchFamily="34" charset="-120"/>
                <a:ea typeface="華康特粗楷體" panose="03000909000000000000"/>
              </a:rPr>
              <a:t>備註：</a:t>
            </a:r>
            <a:endParaRPr lang="en-US" altLang="zh-TW" sz="2400" kern="100" dirty="0">
              <a:latin typeface="微軟正黑體" panose="020B0604030504040204" pitchFamily="34" charset="-120"/>
              <a:ea typeface="華康特粗楷體" panose="03000909000000000000"/>
            </a:endParaRPr>
          </a:p>
          <a:p>
            <a:pPr marL="612775" indent="-612775">
              <a:lnSpc>
                <a:spcPct val="150000"/>
              </a:lnSpc>
              <a:spcAft>
                <a:spcPts val="0"/>
              </a:spcAft>
            </a:pPr>
            <a:r>
              <a:rPr lang="en-US" altLang="zh-TW" sz="2400" kern="100" dirty="0">
                <a:latin typeface="微軟正黑體" panose="020B0604030504040204" pitchFamily="34" charset="-120"/>
                <a:ea typeface="華康特粗楷體" panose="03000909000000000000"/>
              </a:rPr>
              <a:t>1.</a:t>
            </a:r>
            <a:r>
              <a:rPr lang="zh-TW" altLang="en-US" sz="2400" kern="100" dirty="0">
                <a:latin typeface="微軟正黑體" panose="020B0604030504040204" pitchFamily="34" charset="-120"/>
                <a:ea typeface="華康特粗楷體" panose="03000909000000000000"/>
              </a:rPr>
              <a:t>若家長欲蒞校觀禮，請於上午</a:t>
            </a:r>
            <a:r>
              <a:rPr lang="en-US" altLang="zh-TW" sz="2400" kern="100" dirty="0">
                <a:latin typeface="微軟正黑體" panose="020B0604030504040204" pitchFamily="34" charset="-120"/>
                <a:ea typeface="華康特粗楷體" panose="03000909000000000000"/>
              </a:rPr>
              <a:t>08:30</a:t>
            </a:r>
            <a:r>
              <a:rPr lang="zh-TW" altLang="en-US" sz="2400" kern="100" dirty="0">
                <a:latin typeface="微軟正黑體" panose="020B0604030504040204" pitchFamily="34" charset="-120"/>
                <a:ea typeface="華康特粗楷體" panose="03000909000000000000"/>
              </a:rPr>
              <a:t>後，持邀請函進校，至綜大體育館觀禮，</a:t>
            </a:r>
            <a:endParaRPr lang="en-US" altLang="zh-TW" sz="2400" kern="100" dirty="0">
              <a:latin typeface="微軟正黑體" panose="020B0604030504040204" pitchFamily="34" charset="-120"/>
              <a:ea typeface="華康特粗楷體" panose="03000909000000000000"/>
            </a:endParaRPr>
          </a:p>
          <a:p>
            <a:pPr marL="612775" indent="-612775">
              <a:lnSpc>
                <a:spcPct val="150000"/>
              </a:lnSpc>
              <a:spcAft>
                <a:spcPts val="0"/>
              </a:spcAft>
            </a:pPr>
            <a:r>
              <a:rPr lang="zh-TW" altLang="en-US" sz="2400" kern="100" dirty="0">
                <a:latin typeface="微軟正黑體" panose="020B0604030504040204" pitchFamily="34" charset="-120"/>
                <a:ea typeface="華康特粗楷體" panose="03000909000000000000"/>
              </a:rPr>
              <a:t>   上午</a:t>
            </a:r>
            <a:r>
              <a:rPr lang="en-US" altLang="zh-TW" sz="2400" kern="100" dirty="0">
                <a:latin typeface="微軟正黑體" panose="020B0604030504040204" pitchFamily="34" charset="-120"/>
                <a:ea typeface="華康特粗楷體" panose="03000909000000000000"/>
              </a:rPr>
              <a:t>10:45</a:t>
            </a:r>
            <a:r>
              <a:rPr lang="zh-TW" altLang="en-US" sz="2400" kern="100" dirty="0">
                <a:latin typeface="微軟正黑體" panose="020B0604030504040204" pitchFamily="34" charset="-120"/>
                <a:ea typeface="華康特粗楷體" panose="03000909000000000000"/>
              </a:rPr>
              <a:t>後，可移至各班教室與孩子拍照紀念。</a:t>
            </a:r>
            <a:endParaRPr lang="en-US" altLang="zh-TW" sz="2400" kern="100" dirty="0">
              <a:latin typeface="微軟正黑體" panose="020B0604030504040204" pitchFamily="34" charset="-120"/>
              <a:ea typeface="華康特粗楷體" panose="03000909000000000000"/>
            </a:endParaRPr>
          </a:p>
          <a:p>
            <a:pPr marL="612775" indent="-612775">
              <a:lnSpc>
                <a:spcPct val="150000"/>
              </a:lnSpc>
              <a:spcAft>
                <a:spcPts val="0"/>
              </a:spcAft>
            </a:pPr>
            <a:r>
              <a:rPr lang="en-US" altLang="zh-TW" sz="2400" kern="100" dirty="0">
                <a:latin typeface="微軟正黑體" panose="020B0604030504040204" pitchFamily="34" charset="-120"/>
                <a:ea typeface="華康特粗楷體" panose="03000909000000000000"/>
              </a:rPr>
              <a:t>2.</a:t>
            </a:r>
            <a:r>
              <a:rPr lang="zh-TW" altLang="en-US" sz="2400" kern="100" dirty="0">
                <a:latin typeface="微軟正黑體" panose="020B0604030504040204" pitchFamily="34" charset="-120"/>
                <a:ea typeface="華康特粗楷體" panose="03000909000000000000"/>
              </a:rPr>
              <a:t>本次活動同步進行錄影及臉書粉專直播，亦歡迎家長線上觀禮。</a:t>
            </a:r>
            <a:endParaRPr lang="en-US" altLang="zh-TW" sz="2400" kern="100" dirty="0">
              <a:latin typeface="微軟正黑體" panose="020B0604030504040204" pitchFamily="34" charset="-120"/>
              <a:ea typeface="華康特粗楷體" panose="0300090900000000000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9E1F8E8-9E09-4987-BA0B-E0BF24F31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02082"/>
              </p:ext>
            </p:extLst>
          </p:nvPr>
        </p:nvGraphicFramePr>
        <p:xfrm>
          <a:off x="698924" y="5051532"/>
          <a:ext cx="11071543" cy="8119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5941">
                  <a:extLst>
                    <a:ext uri="{9D8B030D-6E8A-4147-A177-3AD203B41FA5}">
                      <a16:colId xmlns:a16="http://schemas.microsoft.com/office/drawing/2014/main" val="1110326941"/>
                    </a:ext>
                  </a:extLst>
                </a:gridCol>
                <a:gridCol w="8805602">
                  <a:extLst>
                    <a:ext uri="{9D8B030D-6E8A-4147-A177-3AD203B41FA5}">
                      <a16:colId xmlns:a16="http://schemas.microsoft.com/office/drawing/2014/main" val="3840950521"/>
                    </a:ext>
                  </a:extLst>
                </a:gridCol>
              </a:tblGrid>
              <a:tr h="7695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新北市立文山國</a:t>
                      </a:r>
                      <a:r>
                        <a:rPr lang="zh-TW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民中學第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54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屆暨補校第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49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屆畢業典禮活動流程表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75678"/>
                  </a:ext>
                </a:extLst>
              </a:tr>
              <a:tr h="6206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活動時間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活動內容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346702"/>
                  </a:ext>
                </a:extLst>
              </a:tr>
              <a:tr h="79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08:40-09:00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畢業班師生進場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785969"/>
                  </a:ext>
                </a:extLst>
              </a:tr>
              <a:tr h="645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09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：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00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典禮開始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651692"/>
                  </a:ext>
                </a:extLst>
              </a:tr>
              <a:tr h="30191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09:00-10:45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1.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時光機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-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國中三年學習生活點滴回顧影片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2.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校長、家長會長、校友會理事長、教師會理事長及貴賓致詞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3.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頒發畢業證書頒獎及學生表演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4.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祝福與感恩、諄諄教誨及謝師獻禮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5.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唱校歌及畢業歌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6.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禮成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163082"/>
                  </a:ext>
                </a:extLst>
              </a:tr>
              <a:tr h="673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10:45-10:50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返班、休息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191187"/>
                  </a:ext>
                </a:extLst>
              </a:tr>
              <a:tr h="644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10:50-11:05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導師叮嚀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428913"/>
                  </a:ext>
                </a:extLst>
              </a:tr>
              <a:tr h="746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11:05-11:15</a:t>
                      </a:r>
                      <a:endParaRPr lang="zh-TW" sz="2400" b="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華康特粗楷體" panose="03000909000000000000"/>
                        </a:rPr>
                        <a:t>歡送畢業生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華康特粗楷體" panose="0300090900000000000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865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994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227</Words>
  <Application>Microsoft Office PowerPoint</Application>
  <PresentationFormat>自訂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華康特粗楷體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34</cp:revision>
  <cp:lastPrinted>2023-05-22T10:24:32Z</cp:lastPrinted>
  <dcterms:created xsi:type="dcterms:W3CDTF">2023-03-25T00:19:34Z</dcterms:created>
  <dcterms:modified xsi:type="dcterms:W3CDTF">2024-06-05T05:51:32Z</dcterms:modified>
</cp:coreProperties>
</file>